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5.xml" ContentType="application/vnd.openxmlformats-officedocument.drawingml.chartshapes+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drawings/drawing6.xml" ContentType="application/vnd.openxmlformats-officedocument.drawingml.chartshapes+xml"/>
  <Override PartName="/ppt/notesSlides/notesSlide26.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7.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4" r:id="rId4"/>
    <p:sldMasterId id="2147483680" r:id="rId5"/>
    <p:sldMasterId id="2147483667" r:id="rId6"/>
    <p:sldMasterId id="2147483692" r:id="rId7"/>
    <p:sldMasterId id="2147483704" r:id="rId8"/>
  </p:sldMasterIdLst>
  <p:notesMasterIdLst>
    <p:notesMasterId r:id="rId37"/>
  </p:notesMasterIdLst>
  <p:handoutMasterIdLst>
    <p:handoutMasterId r:id="rId38"/>
  </p:handoutMasterIdLst>
  <p:sldIdLst>
    <p:sldId id="260" r:id="rId9"/>
    <p:sldId id="261" r:id="rId10"/>
    <p:sldId id="276" r:id="rId11"/>
    <p:sldId id="278" r:id="rId12"/>
    <p:sldId id="284" r:id="rId13"/>
    <p:sldId id="309" r:id="rId14"/>
    <p:sldId id="310" r:id="rId15"/>
    <p:sldId id="286" r:id="rId16"/>
    <p:sldId id="304" r:id="rId17"/>
    <p:sldId id="280" r:id="rId18"/>
    <p:sldId id="311" r:id="rId19"/>
    <p:sldId id="303" r:id="rId20"/>
    <p:sldId id="282" r:id="rId21"/>
    <p:sldId id="312" r:id="rId22"/>
    <p:sldId id="313" r:id="rId23"/>
    <p:sldId id="314" r:id="rId24"/>
    <p:sldId id="305" r:id="rId25"/>
    <p:sldId id="289" r:id="rId26"/>
    <p:sldId id="294" r:id="rId27"/>
    <p:sldId id="295" r:id="rId28"/>
    <p:sldId id="290" r:id="rId29"/>
    <p:sldId id="291" r:id="rId30"/>
    <p:sldId id="315" r:id="rId31"/>
    <p:sldId id="293" r:id="rId32"/>
    <p:sldId id="298" r:id="rId33"/>
    <p:sldId id="316" r:id="rId34"/>
    <p:sldId id="307" r:id="rId35"/>
    <p:sldId id="299" r:id="rId36"/>
  </p:sldIdLst>
  <p:sldSz cx="9144000" cy="6858000" type="screen4x3"/>
  <p:notesSz cx="6797675" cy="9926638"/>
  <p:embeddedFontLst>
    <p:embeddedFont>
      <p:font typeface="Calibri Light" panose="020F0302020204030204" pitchFamily="34" charset="0"/>
      <p:regular r:id="rId39"/>
      <p:italic r:id="rId40"/>
    </p:embeddedFont>
    <p:embeddedFont>
      <p:font typeface="Arial Narrow" panose="020B060602020203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6184"/>
    <a:srgbClr val="FCBB2E"/>
    <a:srgbClr val="DEDEDE"/>
    <a:srgbClr val="1CBEDB"/>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79710" autoAdjust="0"/>
  </p:normalViewPr>
  <p:slideViewPr>
    <p:cSldViewPr>
      <p:cViewPr varScale="1">
        <p:scale>
          <a:sx n="93" d="100"/>
          <a:sy n="93" d="100"/>
        </p:scale>
        <p:origin x="2124" y="78"/>
      </p:cViewPr>
      <p:guideLst>
        <p:guide orient="horz" pos="2160"/>
        <p:guide pos="2880"/>
      </p:guideLst>
    </p:cSldViewPr>
  </p:slideViewPr>
  <p:outlineViewPr>
    <p:cViewPr>
      <p:scale>
        <a:sx n="33" d="100"/>
        <a:sy n="33" d="100"/>
      </p:scale>
      <p:origin x="0" y="-2115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2" d="100"/>
          <a:sy n="82" d="100"/>
        </p:scale>
        <p:origin x="3972"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Master" Target="slideMasters/slideMaster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jones\Desktop\Usage%20attitudes%202\charts%20V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jones\Desktop\Usage%20attitudes%202\charts%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ajones\Desktop\Usage%20attitudes%202\charts%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ajones\Desktop\Usage%20attitudes%202\charts%20V1.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ajones\Desktop\Usage%20attitudes%202\charts%20V1.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'Parents- unweighted data Q1-16'!$B$6:$B$19</c:f>
              <c:strCache>
                <c:ptCount val="14"/>
                <c:pt idx="0">
                  <c:v>Presto</c:v>
                </c:pt>
                <c:pt idx="1">
                  <c:v>Stan</c:v>
                </c:pt>
                <c:pt idx="2">
                  <c:v>Netflix</c:v>
                </c:pt>
                <c:pt idx="3">
                  <c:v>Websites (other)</c:v>
                </c:pt>
                <c:pt idx="4">
                  <c:v>ABC3 on TV/ I-view</c:v>
                </c:pt>
                <c:pt idx="5">
                  <c:v>Game apps - Google Play</c:v>
                </c:pt>
                <c:pt idx="6">
                  <c:v>Game apps - Apple App Store</c:v>
                </c:pt>
                <c:pt idx="7">
                  <c:v>Foxtel</c:v>
                </c:pt>
                <c:pt idx="8">
                  <c:v>Console games </c:v>
                </c:pt>
                <c:pt idx="9">
                  <c:v>DVDs/Blu-ray</c:v>
                </c:pt>
                <c:pt idx="10">
                  <c:v>Free to air commercial TV/catch up</c:v>
                </c:pt>
                <c:pt idx="11">
                  <c:v>ABC2/ABCKids on TV/ I-view</c:v>
                </c:pt>
                <c:pt idx="12">
                  <c:v>Cinema</c:v>
                </c:pt>
                <c:pt idx="13">
                  <c:v>YouTube etc</c:v>
                </c:pt>
              </c:strCache>
            </c:strRef>
          </c:cat>
          <c:val>
            <c:numRef>
              <c:f>'Parents- unweighted data Q1-16'!$C$6:$C$19</c:f>
              <c:numCache>
                <c:formatCode>0%</c:formatCode>
                <c:ptCount val="14"/>
                <c:pt idx="0">
                  <c:v>0.05</c:v>
                </c:pt>
                <c:pt idx="1">
                  <c:v>7.0000000000000007E-2</c:v>
                </c:pt>
                <c:pt idx="2">
                  <c:v>0.24</c:v>
                </c:pt>
                <c:pt idx="3">
                  <c:v>0.25</c:v>
                </c:pt>
                <c:pt idx="4">
                  <c:v>0.28000000000000003</c:v>
                </c:pt>
                <c:pt idx="5">
                  <c:v>0.28999999999999998</c:v>
                </c:pt>
                <c:pt idx="6">
                  <c:v>0.31</c:v>
                </c:pt>
                <c:pt idx="7">
                  <c:v>0.36</c:v>
                </c:pt>
                <c:pt idx="8">
                  <c:v>0.44</c:v>
                </c:pt>
                <c:pt idx="9">
                  <c:v>0.49</c:v>
                </c:pt>
                <c:pt idx="10">
                  <c:v>0.5</c:v>
                </c:pt>
                <c:pt idx="11">
                  <c:v>0.5</c:v>
                </c:pt>
                <c:pt idx="12">
                  <c:v>0.52</c:v>
                </c:pt>
                <c:pt idx="13">
                  <c:v>0.55000000000000004</c:v>
                </c:pt>
              </c:numCache>
            </c:numRef>
          </c:val>
        </c:ser>
        <c:dLbls>
          <c:showLegendKey val="0"/>
          <c:showVal val="0"/>
          <c:showCatName val="0"/>
          <c:showSerName val="0"/>
          <c:showPercent val="0"/>
          <c:showBubbleSize val="0"/>
        </c:dLbls>
        <c:gapWidth val="182"/>
        <c:axId val="77447664"/>
        <c:axId val="554888664"/>
      </c:barChart>
      <c:catAx>
        <c:axId val="77447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4888664"/>
        <c:crosses val="autoZero"/>
        <c:auto val="1"/>
        <c:lblAlgn val="ctr"/>
        <c:lblOffset val="100"/>
        <c:noMultiLvlLbl val="0"/>
      </c:catAx>
      <c:valAx>
        <c:axId val="554888664"/>
        <c:scaling>
          <c:orientation val="minMax"/>
          <c:max val="1"/>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447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51812253782497"/>
          <c:y val="3.1643283027988113E-2"/>
          <c:w val="0.65147966190926188"/>
          <c:h val="0.82885604661914059"/>
        </c:manualLayout>
      </c:layout>
      <c:barChart>
        <c:barDir val="bar"/>
        <c:grouping val="stacked"/>
        <c:varyColors val="0"/>
        <c:ser>
          <c:idx val="0"/>
          <c:order val="0"/>
          <c:tx>
            <c:strRef>
              <c:f>'Q23-24- film game ratings'!$B$70</c:f>
              <c:strCache>
                <c:ptCount val="1"/>
                <c:pt idx="0">
                  <c:v>About right</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'Q23-24- film game ratings'!$C$69:$N$69</c:f>
              <c:strCache>
                <c:ptCount val="12"/>
                <c:pt idx="0">
                  <c:v>Computer games- sex and sex references </c:v>
                </c:pt>
                <c:pt idx="1">
                  <c:v>Computer games - drug use and references </c:v>
                </c:pt>
                <c:pt idx="2">
                  <c:v>Computer games - violence</c:v>
                </c:pt>
                <c:pt idx="3">
                  <c:v>Computer games - nudity</c:v>
                </c:pt>
                <c:pt idx="4">
                  <c:v>Computer games - themes </c:v>
                </c:pt>
                <c:pt idx="5">
                  <c:v>Computer games - coarse language</c:v>
                </c:pt>
                <c:pt idx="6">
                  <c:v>Films - sex and sex references </c:v>
                </c:pt>
                <c:pt idx="7">
                  <c:v>Films - drug use and references </c:v>
                </c:pt>
                <c:pt idx="8">
                  <c:v>Films - violence</c:v>
                </c:pt>
                <c:pt idx="9">
                  <c:v>Films - nudity </c:v>
                </c:pt>
                <c:pt idx="10">
                  <c:v>Films - themes</c:v>
                </c:pt>
                <c:pt idx="11">
                  <c:v>Films -coarse language</c:v>
                </c:pt>
              </c:strCache>
            </c:strRef>
          </c:cat>
          <c:val>
            <c:numRef>
              <c:f>'Q23-24- film game ratings'!$C$70:$N$70</c:f>
              <c:numCache>
                <c:formatCode>0%</c:formatCode>
                <c:ptCount val="12"/>
                <c:pt idx="0">
                  <c:v>0.4</c:v>
                </c:pt>
                <c:pt idx="1">
                  <c:v>0.4</c:v>
                </c:pt>
                <c:pt idx="2">
                  <c:v>0.4</c:v>
                </c:pt>
                <c:pt idx="3">
                  <c:v>0.42</c:v>
                </c:pt>
                <c:pt idx="4">
                  <c:v>0.46</c:v>
                </c:pt>
                <c:pt idx="5">
                  <c:v>0.44</c:v>
                </c:pt>
                <c:pt idx="6">
                  <c:v>0.53</c:v>
                </c:pt>
                <c:pt idx="7">
                  <c:v>0.54</c:v>
                </c:pt>
                <c:pt idx="8">
                  <c:v>0.53</c:v>
                </c:pt>
                <c:pt idx="9">
                  <c:v>0.54</c:v>
                </c:pt>
                <c:pt idx="10">
                  <c:v>0.53</c:v>
                </c:pt>
                <c:pt idx="11">
                  <c:v>0.55000000000000004</c:v>
                </c:pt>
              </c:numCache>
            </c:numRef>
          </c:val>
        </c:ser>
        <c:ser>
          <c:idx val="1"/>
          <c:order val="1"/>
          <c:tx>
            <c:strRef>
              <c:f>'Q23-24- film game ratings'!$B$71</c:f>
              <c:strCache>
                <c:ptCount val="1"/>
                <c:pt idx="0">
                  <c:v>Too lenient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'Q23-24- film game ratings'!$C$69:$N$69</c:f>
              <c:strCache>
                <c:ptCount val="12"/>
                <c:pt idx="0">
                  <c:v>Computer games- sex and sex references </c:v>
                </c:pt>
                <c:pt idx="1">
                  <c:v>Computer games - drug use and references </c:v>
                </c:pt>
                <c:pt idx="2">
                  <c:v>Computer games - violence</c:v>
                </c:pt>
                <c:pt idx="3">
                  <c:v>Computer games - nudity</c:v>
                </c:pt>
                <c:pt idx="4">
                  <c:v>Computer games - themes </c:v>
                </c:pt>
                <c:pt idx="5">
                  <c:v>Computer games - coarse language</c:v>
                </c:pt>
                <c:pt idx="6">
                  <c:v>Films - sex and sex references </c:v>
                </c:pt>
                <c:pt idx="7">
                  <c:v>Films - drug use and references </c:v>
                </c:pt>
                <c:pt idx="8">
                  <c:v>Films - violence</c:v>
                </c:pt>
                <c:pt idx="9">
                  <c:v>Films - nudity </c:v>
                </c:pt>
                <c:pt idx="10">
                  <c:v>Films - themes</c:v>
                </c:pt>
                <c:pt idx="11">
                  <c:v>Films -coarse language</c:v>
                </c:pt>
              </c:strCache>
            </c:strRef>
          </c:cat>
          <c:val>
            <c:numRef>
              <c:f>'Q23-24- film game ratings'!$C$71:$N$71</c:f>
              <c:numCache>
                <c:formatCode>0%</c:formatCode>
                <c:ptCount val="12"/>
                <c:pt idx="0">
                  <c:v>0.27</c:v>
                </c:pt>
                <c:pt idx="1">
                  <c:v>0.26</c:v>
                </c:pt>
                <c:pt idx="2">
                  <c:v>0.32</c:v>
                </c:pt>
                <c:pt idx="3">
                  <c:v>0.22</c:v>
                </c:pt>
                <c:pt idx="4">
                  <c:v>0.24</c:v>
                </c:pt>
                <c:pt idx="5">
                  <c:v>0.24</c:v>
                </c:pt>
                <c:pt idx="6">
                  <c:v>0.24</c:v>
                </c:pt>
                <c:pt idx="7">
                  <c:v>0.26</c:v>
                </c:pt>
                <c:pt idx="8">
                  <c:v>0.28999999999999998</c:v>
                </c:pt>
                <c:pt idx="9">
                  <c:v>0.21</c:v>
                </c:pt>
                <c:pt idx="10">
                  <c:v>0.21</c:v>
                </c:pt>
                <c:pt idx="11">
                  <c:v>0.24</c:v>
                </c:pt>
              </c:numCache>
            </c:numRef>
          </c:val>
        </c:ser>
        <c:ser>
          <c:idx val="2"/>
          <c:order val="2"/>
          <c:tx>
            <c:strRef>
              <c:f>'Q23-24- film game ratings'!$B$72</c:f>
              <c:strCache>
                <c:ptCount val="1"/>
                <c:pt idx="0">
                  <c:v>Too strict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'Q23-24- film game ratings'!$C$69:$N$69</c:f>
              <c:strCache>
                <c:ptCount val="12"/>
                <c:pt idx="0">
                  <c:v>Computer games- sex and sex references </c:v>
                </c:pt>
                <c:pt idx="1">
                  <c:v>Computer games - drug use and references </c:v>
                </c:pt>
                <c:pt idx="2">
                  <c:v>Computer games - violence</c:v>
                </c:pt>
                <c:pt idx="3">
                  <c:v>Computer games - nudity</c:v>
                </c:pt>
                <c:pt idx="4">
                  <c:v>Computer games - themes </c:v>
                </c:pt>
                <c:pt idx="5">
                  <c:v>Computer games - coarse language</c:v>
                </c:pt>
                <c:pt idx="6">
                  <c:v>Films - sex and sex references </c:v>
                </c:pt>
                <c:pt idx="7">
                  <c:v>Films - drug use and references </c:v>
                </c:pt>
                <c:pt idx="8">
                  <c:v>Films - violence</c:v>
                </c:pt>
                <c:pt idx="9">
                  <c:v>Films - nudity </c:v>
                </c:pt>
                <c:pt idx="10">
                  <c:v>Films - themes</c:v>
                </c:pt>
                <c:pt idx="11">
                  <c:v>Films -coarse language</c:v>
                </c:pt>
              </c:strCache>
            </c:strRef>
          </c:cat>
          <c:val>
            <c:numRef>
              <c:f>'Q23-24- film game ratings'!$C$72:$N$72</c:f>
              <c:numCache>
                <c:formatCode>0%</c:formatCode>
                <c:ptCount val="12"/>
                <c:pt idx="0">
                  <c:v>0.12</c:v>
                </c:pt>
                <c:pt idx="1">
                  <c:v>0.11</c:v>
                </c:pt>
                <c:pt idx="2">
                  <c:v>0.1</c:v>
                </c:pt>
                <c:pt idx="3">
                  <c:v>0.11</c:v>
                </c:pt>
                <c:pt idx="4">
                  <c:v>0.11</c:v>
                </c:pt>
                <c:pt idx="5">
                  <c:v>0.11</c:v>
                </c:pt>
                <c:pt idx="6">
                  <c:v>0.14000000000000001</c:v>
                </c:pt>
                <c:pt idx="7">
                  <c:v>0.09</c:v>
                </c:pt>
                <c:pt idx="8">
                  <c:v>0.09</c:v>
                </c:pt>
                <c:pt idx="9">
                  <c:v>0.15</c:v>
                </c:pt>
                <c:pt idx="10">
                  <c:v>0.12</c:v>
                </c:pt>
                <c:pt idx="11">
                  <c:v>0.12</c:v>
                </c:pt>
              </c:numCache>
            </c:numRef>
          </c:val>
        </c:ser>
        <c:ser>
          <c:idx val="3"/>
          <c:order val="3"/>
          <c:tx>
            <c:strRef>
              <c:f>'Q23-24- film game ratings'!$B$73</c:f>
              <c:strCache>
                <c:ptCount val="1"/>
                <c:pt idx="0">
                  <c:v>Don't Know</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'Q23-24- film game ratings'!$C$69:$N$69</c:f>
              <c:strCache>
                <c:ptCount val="12"/>
                <c:pt idx="0">
                  <c:v>Computer games- sex and sex references </c:v>
                </c:pt>
                <c:pt idx="1">
                  <c:v>Computer games - drug use and references </c:v>
                </c:pt>
                <c:pt idx="2">
                  <c:v>Computer games - violence</c:v>
                </c:pt>
                <c:pt idx="3">
                  <c:v>Computer games - nudity</c:v>
                </c:pt>
                <c:pt idx="4">
                  <c:v>Computer games - themes </c:v>
                </c:pt>
                <c:pt idx="5">
                  <c:v>Computer games - coarse language</c:v>
                </c:pt>
                <c:pt idx="6">
                  <c:v>Films - sex and sex references </c:v>
                </c:pt>
                <c:pt idx="7">
                  <c:v>Films - drug use and references </c:v>
                </c:pt>
                <c:pt idx="8">
                  <c:v>Films - violence</c:v>
                </c:pt>
                <c:pt idx="9">
                  <c:v>Films - nudity </c:v>
                </c:pt>
                <c:pt idx="10">
                  <c:v>Films - themes</c:v>
                </c:pt>
                <c:pt idx="11">
                  <c:v>Films -coarse language</c:v>
                </c:pt>
              </c:strCache>
            </c:strRef>
          </c:cat>
          <c:val>
            <c:numRef>
              <c:f>'Q23-24- film game ratings'!$C$73:$N$73</c:f>
              <c:numCache>
                <c:formatCode>0%</c:formatCode>
                <c:ptCount val="12"/>
                <c:pt idx="0">
                  <c:v>0.21</c:v>
                </c:pt>
                <c:pt idx="1">
                  <c:v>0.23</c:v>
                </c:pt>
                <c:pt idx="2">
                  <c:v>0.18</c:v>
                </c:pt>
                <c:pt idx="3">
                  <c:v>0.25</c:v>
                </c:pt>
                <c:pt idx="4">
                  <c:v>0.19</c:v>
                </c:pt>
                <c:pt idx="5">
                  <c:v>0.21</c:v>
                </c:pt>
                <c:pt idx="6">
                  <c:v>0.09</c:v>
                </c:pt>
                <c:pt idx="7">
                  <c:v>0.11</c:v>
                </c:pt>
                <c:pt idx="8">
                  <c:v>0.09</c:v>
                </c:pt>
                <c:pt idx="9">
                  <c:v>0.1</c:v>
                </c:pt>
                <c:pt idx="10">
                  <c:v>0.14000000000000001</c:v>
                </c:pt>
                <c:pt idx="11">
                  <c:v>0.09</c:v>
                </c:pt>
              </c:numCache>
            </c:numRef>
          </c:val>
        </c:ser>
        <c:dLbls>
          <c:showLegendKey val="0"/>
          <c:showVal val="0"/>
          <c:showCatName val="0"/>
          <c:showSerName val="0"/>
          <c:showPercent val="0"/>
          <c:showBubbleSize val="0"/>
        </c:dLbls>
        <c:gapWidth val="150"/>
        <c:overlap val="100"/>
        <c:axId val="557351360"/>
        <c:axId val="557346656"/>
      </c:barChart>
      <c:catAx>
        <c:axId val="557351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57346656"/>
        <c:crosses val="autoZero"/>
        <c:auto val="1"/>
        <c:lblAlgn val="ctr"/>
        <c:lblOffset val="100"/>
        <c:noMultiLvlLbl val="0"/>
      </c:catAx>
      <c:valAx>
        <c:axId val="557346656"/>
        <c:scaling>
          <c:orientation val="minMax"/>
          <c:max val="1"/>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7351360"/>
        <c:crosses val="autoZero"/>
        <c:crossBetween val="between"/>
      </c:valAx>
      <c:spPr>
        <a:noFill/>
        <a:ln>
          <a:noFill/>
        </a:ln>
        <a:effectLst/>
      </c:spPr>
    </c:plotArea>
    <c:legend>
      <c:legendPos val="b"/>
      <c:layout>
        <c:manualLayout>
          <c:xMode val="edge"/>
          <c:yMode val="edge"/>
          <c:x val="0.26928344026441131"/>
          <c:y val="0.94304968909379061"/>
          <c:w val="0.45217373869932925"/>
          <c:h val="5.414427824531486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'Q26- categories'!$A$50</c:f>
              <c:strCache>
                <c:ptCount val="1"/>
                <c:pt idx="0">
                  <c:v>NETT - 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'Q26- categories'!$B$49:$H$49</c:f>
              <c:strCache>
                <c:ptCount val="7"/>
                <c:pt idx="0">
                  <c:v>The MA 15+ rating should not be legally restricted any more</c:v>
                </c:pt>
                <c:pt idx="1">
                  <c:v>There is no point in keeping legally restricted categories because you can access everything online</c:v>
                </c:pt>
                <c:pt idx="2">
                  <c:v>Media rated MA 15+ and higher should remain legally restricted</c:v>
                </c:pt>
                <c:pt idx="3">
                  <c:v>It is important to protect children by legally restricting higher level media content where possible</c:v>
                </c:pt>
                <c:pt idx="4">
                  <c:v>The range of material that is rated PG is too broad</c:v>
                </c:pt>
                <c:pt idx="5">
                  <c:v>Some things rated G are not suitable for young children</c:v>
                </c:pt>
                <c:pt idx="6">
                  <c:v>I would prefer it if material for children included age recommendations</c:v>
                </c:pt>
              </c:strCache>
            </c:strRef>
          </c:cat>
          <c:val>
            <c:numRef>
              <c:f>'Q26- categories'!$B$50:$H$50</c:f>
              <c:numCache>
                <c:formatCode>0%</c:formatCode>
                <c:ptCount val="7"/>
                <c:pt idx="0">
                  <c:v>0.23</c:v>
                </c:pt>
                <c:pt idx="1">
                  <c:v>0.4</c:v>
                </c:pt>
                <c:pt idx="2">
                  <c:v>0.64</c:v>
                </c:pt>
                <c:pt idx="3">
                  <c:v>0.72</c:v>
                </c:pt>
                <c:pt idx="4">
                  <c:v>0.41</c:v>
                </c:pt>
                <c:pt idx="5">
                  <c:v>0.44</c:v>
                </c:pt>
                <c:pt idx="6">
                  <c:v>0.65</c:v>
                </c:pt>
              </c:numCache>
            </c:numRef>
          </c:val>
        </c:ser>
        <c:ser>
          <c:idx val="1"/>
          <c:order val="1"/>
          <c:tx>
            <c:strRef>
              <c:f>'Q26- categories'!$A$51</c:f>
              <c:strCache>
                <c:ptCount val="1"/>
                <c:pt idx="0">
                  <c:v>Neutral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'Q26- categories'!$B$49:$H$49</c:f>
              <c:strCache>
                <c:ptCount val="7"/>
                <c:pt idx="0">
                  <c:v>The MA 15+ rating should not be legally restricted any more</c:v>
                </c:pt>
                <c:pt idx="1">
                  <c:v>There is no point in keeping legally restricted categories because you can access everything online</c:v>
                </c:pt>
                <c:pt idx="2">
                  <c:v>Media rated MA 15+ and higher should remain legally restricted</c:v>
                </c:pt>
                <c:pt idx="3">
                  <c:v>It is important to protect children by legally restricting higher level media content where possible</c:v>
                </c:pt>
                <c:pt idx="4">
                  <c:v>The range of material that is rated PG is too broad</c:v>
                </c:pt>
                <c:pt idx="5">
                  <c:v>Some things rated G are not suitable for young children</c:v>
                </c:pt>
                <c:pt idx="6">
                  <c:v>I would prefer it if material for children included age recommendations</c:v>
                </c:pt>
              </c:strCache>
            </c:strRef>
          </c:cat>
          <c:val>
            <c:numRef>
              <c:f>'Q26- categories'!$B$51:$H$51</c:f>
              <c:numCache>
                <c:formatCode>0%</c:formatCode>
                <c:ptCount val="7"/>
                <c:pt idx="0">
                  <c:v>0.27</c:v>
                </c:pt>
                <c:pt idx="1">
                  <c:v>0.26</c:v>
                </c:pt>
                <c:pt idx="2">
                  <c:v>0.21</c:v>
                </c:pt>
                <c:pt idx="3">
                  <c:v>0.2</c:v>
                </c:pt>
                <c:pt idx="4">
                  <c:v>0.32</c:v>
                </c:pt>
                <c:pt idx="5">
                  <c:v>0.26</c:v>
                </c:pt>
                <c:pt idx="6">
                  <c:v>0.22</c:v>
                </c:pt>
              </c:numCache>
            </c:numRef>
          </c:val>
        </c:ser>
        <c:ser>
          <c:idx val="2"/>
          <c:order val="2"/>
          <c:tx>
            <c:strRef>
              <c:f>'Q26- categories'!$A$52</c:f>
              <c:strCache>
                <c:ptCount val="1"/>
                <c:pt idx="0">
                  <c:v>NETT - Disagree</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'Q26- categories'!$B$49:$H$49</c:f>
              <c:strCache>
                <c:ptCount val="7"/>
                <c:pt idx="0">
                  <c:v>The MA 15+ rating should not be legally restricted any more</c:v>
                </c:pt>
                <c:pt idx="1">
                  <c:v>There is no point in keeping legally restricted categories because you can access everything online</c:v>
                </c:pt>
                <c:pt idx="2">
                  <c:v>Media rated MA 15+ and higher should remain legally restricted</c:v>
                </c:pt>
                <c:pt idx="3">
                  <c:v>It is important to protect children by legally restricting higher level media content where possible</c:v>
                </c:pt>
                <c:pt idx="4">
                  <c:v>The range of material that is rated PG is too broad</c:v>
                </c:pt>
                <c:pt idx="5">
                  <c:v>Some things rated G are not suitable for young children</c:v>
                </c:pt>
                <c:pt idx="6">
                  <c:v>I would prefer it if material for children included age recommendations</c:v>
                </c:pt>
              </c:strCache>
            </c:strRef>
          </c:cat>
          <c:val>
            <c:numRef>
              <c:f>'Q26- categories'!$B$52:$H$52</c:f>
              <c:numCache>
                <c:formatCode>0%</c:formatCode>
                <c:ptCount val="7"/>
                <c:pt idx="0">
                  <c:v>0.43</c:v>
                </c:pt>
                <c:pt idx="1">
                  <c:v>0.28000000000000003</c:v>
                </c:pt>
                <c:pt idx="2">
                  <c:v>0.08</c:v>
                </c:pt>
                <c:pt idx="3">
                  <c:v>0.04</c:v>
                </c:pt>
                <c:pt idx="4">
                  <c:v>0.18</c:v>
                </c:pt>
                <c:pt idx="5">
                  <c:v>0.21</c:v>
                </c:pt>
                <c:pt idx="6">
                  <c:v>7.0000000000000007E-2</c:v>
                </c:pt>
              </c:numCache>
            </c:numRef>
          </c:val>
        </c:ser>
        <c:ser>
          <c:idx val="3"/>
          <c:order val="3"/>
          <c:tx>
            <c:strRef>
              <c:f>'Q26- categories'!$A$53</c:f>
              <c:strCache>
                <c:ptCount val="1"/>
                <c:pt idx="0">
                  <c:v>Don't Know</c:v>
                </c:pt>
              </c:strCache>
            </c:strRef>
          </c:tx>
          <c:spPr>
            <a:solidFill>
              <a:schemeClr val="accent1">
                <a:lumMod val="60000"/>
                <a:lumOff val="40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'Q26- categories'!$B$49:$H$49</c:f>
              <c:strCache>
                <c:ptCount val="7"/>
                <c:pt idx="0">
                  <c:v>The MA 15+ rating should not be legally restricted any more</c:v>
                </c:pt>
                <c:pt idx="1">
                  <c:v>There is no point in keeping legally restricted categories because you can access everything online</c:v>
                </c:pt>
                <c:pt idx="2">
                  <c:v>Media rated MA 15+ and higher should remain legally restricted</c:v>
                </c:pt>
                <c:pt idx="3">
                  <c:v>It is important to protect children by legally restricting higher level media content where possible</c:v>
                </c:pt>
                <c:pt idx="4">
                  <c:v>The range of material that is rated PG is too broad</c:v>
                </c:pt>
                <c:pt idx="5">
                  <c:v>Some things rated G are not suitable for young children</c:v>
                </c:pt>
                <c:pt idx="6">
                  <c:v>I would prefer it if material for children included age recommendations</c:v>
                </c:pt>
              </c:strCache>
            </c:strRef>
          </c:cat>
          <c:val>
            <c:numRef>
              <c:f>'Q26- categories'!$B$53:$H$53</c:f>
              <c:numCache>
                <c:formatCode>0%</c:formatCode>
                <c:ptCount val="7"/>
                <c:pt idx="0">
                  <c:v>7.0000000000000007E-2</c:v>
                </c:pt>
                <c:pt idx="1">
                  <c:v>0.06</c:v>
                </c:pt>
                <c:pt idx="2">
                  <c:v>7.0000000000000007E-2</c:v>
                </c:pt>
                <c:pt idx="3">
                  <c:v>0.05</c:v>
                </c:pt>
                <c:pt idx="4">
                  <c:v>0.09</c:v>
                </c:pt>
                <c:pt idx="5">
                  <c:v>0.09</c:v>
                </c:pt>
                <c:pt idx="6">
                  <c:v>0.06</c:v>
                </c:pt>
              </c:numCache>
            </c:numRef>
          </c:val>
        </c:ser>
        <c:dLbls>
          <c:showLegendKey val="0"/>
          <c:showVal val="0"/>
          <c:showCatName val="0"/>
          <c:showSerName val="0"/>
          <c:showPercent val="0"/>
          <c:showBubbleSize val="0"/>
        </c:dLbls>
        <c:gapWidth val="150"/>
        <c:overlap val="100"/>
        <c:axId val="557351752"/>
        <c:axId val="557347048"/>
      </c:barChart>
      <c:catAx>
        <c:axId val="557351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57347048"/>
        <c:crosses val="autoZero"/>
        <c:auto val="1"/>
        <c:lblAlgn val="ctr"/>
        <c:lblOffset val="100"/>
        <c:noMultiLvlLbl val="0"/>
      </c:catAx>
      <c:valAx>
        <c:axId val="557347048"/>
        <c:scaling>
          <c:orientation val="minMax"/>
          <c:max val="1"/>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7351752"/>
        <c:crosses val="autoZero"/>
        <c:crossBetween val="between"/>
      </c:valAx>
      <c:spPr>
        <a:noFill/>
        <a:ln>
          <a:noFill/>
        </a:ln>
        <a:effectLst/>
      </c:spPr>
    </c:plotArea>
    <c:legend>
      <c:legendPos val="b"/>
      <c:layout>
        <c:manualLayout>
          <c:xMode val="edge"/>
          <c:yMode val="edge"/>
          <c:x val="0.42683751336638481"/>
          <c:y val="0.93743762377200168"/>
          <c:w val="0.48583114610673667"/>
          <c:h val="5.414427824531486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9933"/>
            </a:solidFill>
          </c:spPr>
          <c:dPt>
            <c:idx val="0"/>
            <c:bubble3D val="0"/>
            <c:spPr>
              <a:solidFill>
                <a:schemeClr val="accent1">
                  <a:lumMod val="60000"/>
                  <a:lumOff val="40000"/>
                </a:schemeClr>
              </a:solidFill>
              <a:ln w="19050">
                <a:solidFill>
                  <a:schemeClr val="lt1"/>
                </a:solidFill>
              </a:ln>
              <a:effectLst/>
            </c:spPr>
          </c:dPt>
          <c:dPt>
            <c:idx val="1"/>
            <c:bubble3D val="0"/>
            <c:spPr>
              <a:solidFill>
                <a:srgbClr val="FF9933"/>
              </a:solidFill>
              <a:ln w="19050">
                <a:solidFill>
                  <a:schemeClr val="lt1"/>
                </a:solidFill>
              </a:ln>
              <a:effectLst/>
            </c:spPr>
          </c:dPt>
          <c:dPt>
            <c:idx val="2"/>
            <c:bubble3D val="0"/>
            <c:spPr>
              <a:solidFill>
                <a:schemeClr val="accent1">
                  <a:lumMod val="20000"/>
                  <a:lumOff val="80000"/>
                </a:schemeClr>
              </a:solidFill>
              <a:ln w="19050">
                <a:solidFill>
                  <a:schemeClr val="lt1"/>
                </a:solidFill>
              </a:ln>
              <a:effectLst/>
            </c:spPr>
          </c:dPt>
          <c:dPt>
            <c:idx val="3"/>
            <c:bubble3D val="0"/>
            <c:spPr>
              <a:solidFill>
                <a:schemeClr val="accent1"/>
              </a:solidFill>
              <a:ln w="19050">
                <a:solidFill>
                  <a:schemeClr val="lt1"/>
                </a:solidFill>
              </a:ln>
              <a:effectLst/>
            </c:spPr>
          </c:dPt>
          <c:dLbls>
            <c:dLbl>
              <c:idx val="0"/>
              <c:layout/>
              <c:tx>
                <c:rich>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fld id="{756C68C9-823B-441E-99A5-972DBF32493A}" type="CATEGORYNAME">
                      <a:rPr lang="en-AU"/>
                      <a:pPr>
                        <a:defRPr sz="1100" b="1" i="0" u="none" strike="noStrike" kern="1200" baseline="0">
                          <a:solidFill>
                            <a:schemeClr val="tx1">
                              <a:lumMod val="75000"/>
                              <a:lumOff val="25000"/>
                            </a:schemeClr>
                          </a:solidFill>
                          <a:latin typeface="+mn-lt"/>
                          <a:ea typeface="+mn-ea"/>
                          <a:cs typeface="+mn-cs"/>
                        </a:defRPr>
                      </a:pPr>
                      <a:t>[CATEGORY NAME]</a:t>
                    </a:fld>
                    <a:r>
                      <a:rPr lang="en-AU" baseline="0" dirty="0"/>
                      <a:t>, </a:t>
                    </a:r>
                    <a:fld id="{B241B327-29E9-4DFF-839D-2B968FEDD2F3}" type="VALUE">
                      <a:rPr lang="en-AU" sz="1500" baseline="0"/>
                      <a:pPr>
                        <a:defRPr sz="1100" b="1" i="0" u="none" strike="noStrike" kern="1200" baseline="0">
                          <a:solidFill>
                            <a:schemeClr val="tx1">
                              <a:lumMod val="75000"/>
                              <a:lumOff val="25000"/>
                            </a:schemeClr>
                          </a:solidFill>
                          <a:latin typeface="+mn-lt"/>
                          <a:ea typeface="+mn-ea"/>
                          <a:cs typeface="+mn-cs"/>
                        </a:defRPr>
                      </a:pPr>
                      <a:t>[VALUE]</a:t>
                    </a:fld>
                    <a:endParaRPr lang="en-AU" baseline="0" dirty="0"/>
                  </a:p>
                </c:rich>
              </c:tx>
              <c:spPr>
                <a:noFill/>
                <a:ln>
                  <a:noFill/>
                </a:ln>
                <a:effectLst/>
              </c:spPr>
              <c:dLblPos val="ct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Lst>
            </c:dLbl>
            <c:dLbl>
              <c:idx val="1"/>
              <c:layout/>
              <c:tx>
                <c:rich>
                  <a:bodyPr/>
                  <a:lstStyle/>
                  <a:p>
                    <a:fld id="{2AE0CDD2-97D4-4774-8DB6-13F7C2104263}" type="CATEGORYNAME">
                      <a:rPr lang="en-AU"/>
                      <a:pPr/>
                      <a:t>[CATEGORY NAME]</a:t>
                    </a:fld>
                    <a:r>
                      <a:rPr lang="en-AU" baseline="0" dirty="0"/>
                      <a:t>, </a:t>
                    </a:r>
                    <a:fld id="{9C5C5C1A-5937-47D5-97C3-0DF738398631}" type="VALUE">
                      <a:rPr lang="en-AU" sz="1500" baseline="0"/>
                      <a:pPr/>
                      <a:t>[VALUE]</a:t>
                    </a:fld>
                    <a:endParaRPr lang="en-AU" baseline="0" dirty="0"/>
                  </a:p>
                </c:rich>
              </c:tx>
              <c:dLblPos val="ctr"/>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7EB1C2B1-78FD-4869-8D66-C158612527CC}" type="CATEGORYNAME">
                      <a:rPr lang="en-AU"/>
                      <a:pPr/>
                      <a:t>[CATEGORY NAME]</a:t>
                    </a:fld>
                    <a:r>
                      <a:rPr lang="en-AU" baseline="0" dirty="0"/>
                      <a:t>, </a:t>
                    </a:r>
                    <a:fld id="{5A246C97-F0C0-4993-A673-8E6820478622}" type="VALUE">
                      <a:rPr lang="en-AU" sz="1500" baseline="0"/>
                      <a:pPr/>
                      <a:t>[VALUE]</a:t>
                    </a:fld>
                    <a:endParaRPr lang="en-AU" baseline="0" dirty="0"/>
                  </a:p>
                </c:rich>
              </c:tx>
              <c:dLblPos val="ctr"/>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3"/>
              <c:layout/>
              <c:tx>
                <c:rich>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fld id="{B1A18393-3F7D-40CB-B11B-422D8A3816F0}" type="CATEGORYNAME">
                      <a:rPr lang="en-AU"/>
                      <a:pPr>
                        <a:defRPr sz="1100" b="1" i="0" u="none" strike="noStrike" kern="1200" baseline="0">
                          <a:solidFill>
                            <a:schemeClr val="bg1"/>
                          </a:solidFill>
                          <a:latin typeface="+mn-lt"/>
                          <a:ea typeface="+mn-ea"/>
                          <a:cs typeface="+mn-cs"/>
                        </a:defRPr>
                      </a:pPr>
                      <a:t>[CATEGORY NAME]</a:t>
                    </a:fld>
                    <a:r>
                      <a:rPr lang="en-AU" baseline="0" dirty="0"/>
                      <a:t>, </a:t>
                    </a:r>
                    <a:fld id="{76F5D87C-D541-4CFD-8FC1-FF2289E59F70}" type="VALUE">
                      <a:rPr lang="en-AU" sz="1500" baseline="0"/>
                      <a:pPr>
                        <a:defRPr sz="1100" b="1" i="0" u="none" strike="noStrike" kern="1200" baseline="0">
                          <a:solidFill>
                            <a:schemeClr val="bg1"/>
                          </a:solidFill>
                          <a:latin typeface="+mn-lt"/>
                          <a:ea typeface="+mn-ea"/>
                          <a:cs typeface="+mn-cs"/>
                        </a:defRPr>
                      </a:pPr>
                      <a:t>[VALUE]</a:t>
                    </a:fld>
                    <a:endParaRPr lang="en-AU" baseline="0" dirty="0"/>
                  </a:p>
                </c:rich>
              </c:tx>
              <c:spPr>
                <a:noFill/>
                <a:ln>
                  <a:noFill/>
                </a:ln>
                <a:effectLst/>
              </c:spPr>
              <c:dLblPos val="ctr"/>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'Q29'!$B$4:$B$7</c:f>
              <c:strCache>
                <c:ptCount val="4"/>
                <c:pt idx="0">
                  <c:v>Would make no difference as I seldom use the Australian ratings</c:v>
                </c:pt>
                <c:pt idx="1">
                  <c:v>I would adjust over time</c:v>
                </c:pt>
                <c:pt idx="2">
                  <c:v>It would be inconvenient</c:v>
                </c:pt>
                <c:pt idx="3">
                  <c:v>Would not want to use ratings from other countries</c:v>
                </c:pt>
              </c:strCache>
            </c:strRef>
          </c:cat>
          <c:val>
            <c:numRef>
              <c:f>'Q29'!$C$4:$C$7</c:f>
              <c:numCache>
                <c:formatCode>0%</c:formatCode>
                <c:ptCount val="4"/>
                <c:pt idx="0">
                  <c:v>0.26</c:v>
                </c:pt>
                <c:pt idx="1">
                  <c:v>0.32</c:v>
                </c:pt>
                <c:pt idx="2">
                  <c:v>0.14000000000000001</c:v>
                </c:pt>
                <c:pt idx="3">
                  <c:v>0.28000000000000003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'Q28'!$B$53</c:f>
              <c:strCache>
                <c:ptCount val="1"/>
                <c:pt idx="0">
                  <c:v>NETT -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'Q28'!$C$52:$E$52</c:f>
              <c:strCache>
                <c:ptCount val="3"/>
                <c:pt idx="0">
                  <c:v>I have looked for and been unable to find the Australian rating on some media</c:v>
                </c:pt>
                <c:pt idx="1">
                  <c:v>It concerns me that some media do not carry an Australian classification</c:v>
                </c:pt>
                <c:pt idx="2">
                  <c:v>I would prefer for all media to carry an Australian Classification</c:v>
                </c:pt>
              </c:strCache>
            </c:strRef>
          </c:cat>
          <c:val>
            <c:numRef>
              <c:f>'Q28'!$C$53:$E$53</c:f>
              <c:numCache>
                <c:formatCode>0%</c:formatCode>
                <c:ptCount val="3"/>
                <c:pt idx="0">
                  <c:v>0.26</c:v>
                </c:pt>
                <c:pt idx="1">
                  <c:v>0.5</c:v>
                </c:pt>
                <c:pt idx="2">
                  <c:v>0.6</c:v>
                </c:pt>
              </c:numCache>
            </c:numRef>
          </c:val>
        </c:ser>
        <c:ser>
          <c:idx val="1"/>
          <c:order val="1"/>
          <c:tx>
            <c:strRef>
              <c:f>'Q28'!$B$54</c:f>
              <c:strCache>
                <c:ptCount val="1"/>
                <c:pt idx="0">
                  <c:v>Neutral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'Q28'!$C$52:$E$52</c:f>
              <c:strCache>
                <c:ptCount val="3"/>
                <c:pt idx="0">
                  <c:v>I have looked for and been unable to find the Australian rating on some media</c:v>
                </c:pt>
                <c:pt idx="1">
                  <c:v>It concerns me that some media do not carry an Australian classification</c:v>
                </c:pt>
                <c:pt idx="2">
                  <c:v>I would prefer for all media to carry an Australian Classification</c:v>
                </c:pt>
              </c:strCache>
            </c:strRef>
          </c:cat>
          <c:val>
            <c:numRef>
              <c:f>'Q28'!$C$54:$E$54</c:f>
              <c:numCache>
                <c:formatCode>0%</c:formatCode>
                <c:ptCount val="3"/>
                <c:pt idx="0">
                  <c:v>0.34</c:v>
                </c:pt>
                <c:pt idx="1">
                  <c:v>0.28999999999999998</c:v>
                </c:pt>
                <c:pt idx="2">
                  <c:v>0.26</c:v>
                </c:pt>
              </c:numCache>
            </c:numRef>
          </c:val>
        </c:ser>
        <c:ser>
          <c:idx val="2"/>
          <c:order val="2"/>
          <c:tx>
            <c:strRef>
              <c:f>'Q28'!$B$55</c:f>
              <c:strCache>
                <c:ptCount val="1"/>
                <c:pt idx="0">
                  <c:v>NETT - Disagree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'Q28'!$C$52:$E$52</c:f>
              <c:strCache>
                <c:ptCount val="3"/>
                <c:pt idx="0">
                  <c:v>I have looked for and been unable to find the Australian rating on some media</c:v>
                </c:pt>
                <c:pt idx="1">
                  <c:v>It concerns me that some media do not carry an Australian classification</c:v>
                </c:pt>
                <c:pt idx="2">
                  <c:v>I would prefer for all media to carry an Australian Classification</c:v>
                </c:pt>
              </c:strCache>
            </c:strRef>
          </c:cat>
          <c:val>
            <c:numRef>
              <c:f>'Q28'!$C$55:$E$55</c:f>
              <c:numCache>
                <c:formatCode>0%</c:formatCode>
                <c:ptCount val="3"/>
                <c:pt idx="0">
                  <c:v>0.22</c:v>
                </c:pt>
                <c:pt idx="1">
                  <c:v>0.13</c:v>
                </c:pt>
                <c:pt idx="2">
                  <c:v>0.08</c:v>
                </c:pt>
              </c:numCache>
            </c:numRef>
          </c:val>
        </c:ser>
        <c:ser>
          <c:idx val="3"/>
          <c:order val="3"/>
          <c:tx>
            <c:strRef>
              <c:f>'Q28'!$B$56</c:f>
              <c:strCache>
                <c:ptCount val="1"/>
                <c:pt idx="0">
                  <c:v>Don't Know</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'Q28'!$C$52:$E$52</c:f>
              <c:strCache>
                <c:ptCount val="3"/>
                <c:pt idx="0">
                  <c:v>I have looked for and been unable to find the Australian rating on some media</c:v>
                </c:pt>
                <c:pt idx="1">
                  <c:v>It concerns me that some media do not carry an Australian classification</c:v>
                </c:pt>
                <c:pt idx="2">
                  <c:v>I would prefer for all media to carry an Australian Classification</c:v>
                </c:pt>
              </c:strCache>
            </c:strRef>
          </c:cat>
          <c:val>
            <c:numRef>
              <c:f>'Q28'!$C$56:$E$56</c:f>
              <c:numCache>
                <c:formatCode>0%</c:formatCode>
                <c:ptCount val="3"/>
                <c:pt idx="0">
                  <c:v>0.18</c:v>
                </c:pt>
                <c:pt idx="1">
                  <c:v>0.08</c:v>
                </c:pt>
                <c:pt idx="2">
                  <c:v>0.06</c:v>
                </c:pt>
              </c:numCache>
            </c:numRef>
          </c:val>
        </c:ser>
        <c:dLbls>
          <c:showLegendKey val="0"/>
          <c:showVal val="0"/>
          <c:showCatName val="0"/>
          <c:showSerName val="0"/>
          <c:showPercent val="0"/>
          <c:showBubbleSize val="0"/>
        </c:dLbls>
        <c:gapWidth val="150"/>
        <c:overlap val="100"/>
        <c:axId val="557350968"/>
        <c:axId val="557347440"/>
      </c:barChart>
      <c:catAx>
        <c:axId val="557350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57347440"/>
        <c:crosses val="autoZero"/>
        <c:auto val="1"/>
        <c:lblAlgn val="ctr"/>
        <c:lblOffset val="100"/>
        <c:noMultiLvlLbl val="0"/>
      </c:catAx>
      <c:valAx>
        <c:axId val="557347440"/>
        <c:scaling>
          <c:orientation val="minMax"/>
          <c:max val="1"/>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7350968"/>
        <c:crosses val="autoZero"/>
        <c:crossBetween val="between"/>
      </c:valAx>
      <c:spPr>
        <a:noFill/>
        <a:ln>
          <a:noFill/>
        </a:ln>
        <a:effectLst/>
      </c:spPr>
    </c:plotArea>
    <c:legend>
      <c:legendPos val="b"/>
      <c:layout>
        <c:manualLayout>
          <c:xMode val="edge"/>
          <c:yMode val="edge"/>
          <c:x val="0.25554121707008848"/>
          <c:y val="0.94304968909379061"/>
          <c:w val="0.48891756585982316"/>
          <c:h val="5.414427824531486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baseline="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'Parents- unweighted data Q1-16'!$B$94</c:f>
              <c:strCache>
                <c:ptCount val="1"/>
                <c:pt idx="0">
                  <c:v>NETT - Confident</c:v>
                </c:pt>
              </c:strCache>
            </c:strRef>
          </c:tx>
          <c:spPr>
            <a:solidFill>
              <a:schemeClr val="accent1"/>
            </a:solidFill>
            <a:ln>
              <a:noFill/>
            </a:ln>
            <a:effectLst/>
          </c:spPr>
          <c:invertIfNegative val="0"/>
          <c:dPt>
            <c:idx val="0"/>
            <c:invertIfNegative val="0"/>
            <c:bubble3D val="0"/>
            <c:spPr>
              <a:solidFill>
                <a:schemeClr val="accent6"/>
              </a:solidFill>
              <a:ln>
                <a:noFill/>
              </a:ln>
              <a:effectLst/>
            </c:spPr>
          </c:dPt>
          <c:dPt>
            <c:idx val="1"/>
            <c:invertIfNegative val="0"/>
            <c:bubble3D val="0"/>
            <c:spPr>
              <a:solidFill>
                <a:schemeClr val="accent6"/>
              </a:solidFill>
              <a:ln>
                <a:noFill/>
              </a:ln>
              <a:effectLst/>
            </c:spPr>
          </c:dPt>
          <c:dPt>
            <c:idx val="4"/>
            <c:invertIfNegative val="0"/>
            <c:bubble3D val="0"/>
            <c:spPr>
              <a:solidFill>
                <a:schemeClr val="accent6"/>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6"/>
              </a:solidFill>
              <a:ln>
                <a:noFill/>
              </a:ln>
              <a:effectLst/>
            </c:spPr>
          </c:dPt>
          <c:dPt>
            <c:idx val="7"/>
            <c:invertIfNegative val="0"/>
            <c:bubble3D val="0"/>
            <c:spPr>
              <a:solidFill>
                <a:schemeClr val="accent6"/>
              </a:solidFill>
              <a:ln>
                <a:noFill/>
              </a:ln>
              <a:effectLst/>
            </c:spPr>
          </c:dPt>
          <c:dPt>
            <c:idx val="9"/>
            <c:invertIfNegative val="0"/>
            <c:bubble3D val="0"/>
            <c:spPr>
              <a:solidFill>
                <a:schemeClr val="accent6"/>
              </a:solidFill>
              <a:ln>
                <a:noFill/>
              </a:ln>
              <a:effectLst/>
            </c:spPr>
          </c:dPt>
          <c:dPt>
            <c:idx val="12"/>
            <c:invertIfNegative val="0"/>
            <c:bubble3D val="0"/>
            <c:spPr>
              <a:solidFill>
                <a:schemeClr val="accent6"/>
              </a:solidFill>
              <a:ln>
                <a:noFill/>
              </a:ln>
              <a:effectLst/>
            </c:spPr>
          </c:dPt>
          <c:dPt>
            <c:idx val="13"/>
            <c:invertIfNegative val="0"/>
            <c:bubble3D val="0"/>
            <c:spPr>
              <a:solidFill>
                <a:schemeClr val="accent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'Parents- unweighted data Q1-16'!$C$93:$P$93</c:f>
              <c:strCache>
                <c:ptCount val="14"/>
                <c:pt idx="0">
                  <c:v>ABC2/ABCKids </c:v>
                </c:pt>
                <c:pt idx="1">
                  <c:v>ABC3 </c:v>
                </c:pt>
                <c:pt idx="2">
                  <c:v>DVDs/Blu-ray</c:v>
                </c:pt>
                <c:pt idx="3">
                  <c:v>cinema</c:v>
                </c:pt>
                <c:pt idx="4">
                  <c:v>Free to air comm TV </c:v>
                </c:pt>
                <c:pt idx="5">
                  <c:v>Foxtel</c:v>
                </c:pt>
                <c:pt idx="6">
                  <c:v>Stan</c:v>
                </c:pt>
                <c:pt idx="7">
                  <c:v>Game apps - App Store</c:v>
                </c:pt>
                <c:pt idx="8">
                  <c:v>Console games </c:v>
                </c:pt>
                <c:pt idx="9">
                  <c:v>Presto</c:v>
                </c:pt>
                <c:pt idx="10">
                  <c:v>Netflix</c:v>
                </c:pt>
                <c:pt idx="11">
                  <c:v>Game apps - Google Play</c:v>
                </c:pt>
                <c:pt idx="12">
                  <c:v>YouTube etc</c:v>
                </c:pt>
                <c:pt idx="13">
                  <c:v>Websites (other)</c:v>
                </c:pt>
              </c:strCache>
            </c:strRef>
          </c:cat>
          <c:val>
            <c:numRef>
              <c:f>'Parents- unweighted data Q1-16'!$C$94:$P$94</c:f>
              <c:numCache>
                <c:formatCode>0%</c:formatCode>
                <c:ptCount val="14"/>
                <c:pt idx="0">
                  <c:v>0.93</c:v>
                </c:pt>
                <c:pt idx="1">
                  <c:v>0.89</c:v>
                </c:pt>
                <c:pt idx="2">
                  <c:v>0.87</c:v>
                </c:pt>
                <c:pt idx="3">
                  <c:v>0.86</c:v>
                </c:pt>
                <c:pt idx="4">
                  <c:v>0.85</c:v>
                </c:pt>
                <c:pt idx="5">
                  <c:v>0.83</c:v>
                </c:pt>
                <c:pt idx="6">
                  <c:v>0.83</c:v>
                </c:pt>
                <c:pt idx="7">
                  <c:v>0.79</c:v>
                </c:pt>
                <c:pt idx="8">
                  <c:v>0.77</c:v>
                </c:pt>
                <c:pt idx="9">
                  <c:v>0.77</c:v>
                </c:pt>
                <c:pt idx="10">
                  <c:v>0.74</c:v>
                </c:pt>
                <c:pt idx="11">
                  <c:v>0.71</c:v>
                </c:pt>
                <c:pt idx="12">
                  <c:v>0.63</c:v>
                </c:pt>
                <c:pt idx="13">
                  <c:v>0.59</c:v>
                </c:pt>
              </c:numCache>
            </c:numRef>
          </c:val>
        </c:ser>
        <c:dLbls>
          <c:showLegendKey val="0"/>
          <c:showVal val="0"/>
          <c:showCatName val="0"/>
          <c:showSerName val="0"/>
          <c:showPercent val="0"/>
          <c:showBubbleSize val="0"/>
        </c:dLbls>
        <c:gapWidth val="219"/>
        <c:overlap val="-27"/>
        <c:axId val="556939496"/>
        <c:axId val="556943024"/>
      </c:barChart>
      <c:catAx>
        <c:axId val="55693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6943024"/>
        <c:crosses val="autoZero"/>
        <c:auto val="1"/>
        <c:lblAlgn val="ctr"/>
        <c:lblOffset val="100"/>
        <c:noMultiLvlLbl val="0"/>
      </c:catAx>
      <c:valAx>
        <c:axId val="55694302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6939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61806163118492E-2"/>
          <c:y val="2.1648652452527783E-2"/>
          <c:w val="0.91929498396033826"/>
          <c:h val="0.89160737725871819"/>
        </c:manualLayout>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'Parents- unweighted data Q1-16 '!$B$168:$B$171</c:f>
              <c:strCache>
                <c:ptCount val="4"/>
                <c:pt idx="0">
                  <c:v>More than once a week</c:v>
                </c:pt>
                <c:pt idx="1">
                  <c:v>Once a week</c:v>
                </c:pt>
                <c:pt idx="2">
                  <c:v>Once a month</c:v>
                </c:pt>
                <c:pt idx="3">
                  <c:v>Less than once a month</c:v>
                </c:pt>
              </c:strCache>
            </c:strRef>
          </c:cat>
          <c:val>
            <c:numRef>
              <c:f>'Parents- unweighted data Q1-16 '!$C$168:$C$171</c:f>
              <c:numCache>
                <c:formatCode>0%</c:formatCode>
                <c:ptCount val="4"/>
                <c:pt idx="0">
                  <c:v>0.28999999999999998</c:v>
                </c:pt>
                <c:pt idx="1">
                  <c:v>0.28000000000000003</c:v>
                </c:pt>
                <c:pt idx="2">
                  <c:v>0.13</c:v>
                </c:pt>
                <c:pt idx="3">
                  <c:v>0.28999999999999998</c:v>
                </c:pt>
              </c:numCache>
            </c:numRef>
          </c:val>
        </c:ser>
        <c:dLbls>
          <c:showLegendKey val="0"/>
          <c:showVal val="0"/>
          <c:showCatName val="0"/>
          <c:showSerName val="0"/>
          <c:showPercent val="0"/>
          <c:showBubbleSize val="0"/>
        </c:dLbls>
        <c:gapWidth val="219"/>
        <c:overlap val="-27"/>
        <c:axId val="556944200"/>
        <c:axId val="556944592"/>
      </c:barChart>
      <c:catAx>
        <c:axId val="55694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56944592"/>
        <c:crosses val="autoZero"/>
        <c:auto val="1"/>
        <c:lblAlgn val="ctr"/>
        <c:lblOffset val="100"/>
        <c:noMultiLvlLbl val="0"/>
      </c:catAx>
      <c:valAx>
        <c:axId val="556944592"/>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6944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0272027586765E-2"/>
          <c:y val="9.3880439222728568E-2"/>
          <c:w val="0.92959727972413231"/>
          <c:h val="0.6866651844993944"/>
        </c:manualLayout>
      </c:layout>
      <c:barChart>
        <c:barDir val="col"/>
        <c:grouping val="stacked"/>
        <c:varyColors val="0"/>
        <c:ser>
          <c:idx val="0"/>
          <c:order val="0"/>
          <c:tx>
            <c:strRef>
              <c:f>'Parents- unweighted data Q1-16 '!$B$44</c:f>
              <c:strCache>
                <c:ptCount val="1"/>
                <c:pt idx="0">
                  <c:v>Frequently</c:v>
                </c:pt>
              </c:strCache>
            </c:strRef>
          </c:tx>
          <c:spPr>
            <a:solidFill>
              <a:schemeClr val="accent2"/>
            </a:solidFill>
            <a:ln>
              <a:noFill/>
            </a:ln>
            <a:effectLst/>
          </c:spPr>
          <c:invertIfNegative val="0"/>
          <c:dPt>
            <c:idx val="0"/>
            <c:invertIfNegative val="0"/>
            <c:bubble3D val="0"/>
            <c:spPr>
              <a:solidFill>
                <a:schemeClr val="accent6"/>
              </a:solidFill>
              <a:ln>
                <a:noFill/>
              </a:ln>
              <a:effectLst/>
            </c:spPr>
          </c:dPt>
          <c:dPt>
            <c:idx val="1"/>
            <c:invertIfNegative val="0"/>
            <c:bubble3D val="0"/>
            <c:spPr>
              <a:solidFill>
                <a:schemeClr val="accent6"/>
              </a:solidFill>
              <a:ln>
                <a:noFill/>
              </a:ln>
              <a:effectLst/>
            </c:spPr>
          </c:dPt>
          <c:dPt>
            <c:idx val="2"/>
            <c:invertIfNegative val="0"/>
            <c:bubble3D val="0"/>
            <c:spPr>
              <a:solidFill>
                <a:srgbClr val="FFC000"/>
              </a:solidFill>
              <a:ln>
                <a:noFill/>
              </a:ln>
              <a:effectLst/>
            </c:spPr>
          </c:dPt>
          <c:dPt>
            <c:idx val="3"/>
            <c:invertIfNegative val="0"/>
            <c:bubble3D val="0"/>
            <c:spPr>
              <a:solidFill>
                <a:srgbClr val="FFC000"/>
              </a:solidFill>
              <a:ln>
                <a:noFill/>
              </a:ln>
              <a:effectLst/>
            </c:spPr>
          </c:dPt>
          <c:dPt>
            <c:idx val="4"/>
            <c:invertIfNegative val="0"/>
            <c:bubble3D val="0"/>
            <c:spPr>
              <a:solidFill>
                <a:schemeClr val="accent6"/>
              </a:solidFill>
              <a:ln>
                <a:noFill/>
              </a:ln>
              <a:effectLst/>
            </c:spPr>
          </c:dPt>
          <c:dPt>
            <c:idx val="5"/>
            <c:invertIfNegative val="0"/>
            <c:bubble3D val="0"/>
            <c:spPr>
              <a:solidFill>
                <a:srgbClr val="FFC000"/>
              </a:solidFill>
              <a:ln>
                <a:noFill/>
              </a:ln>
              <a:effectLst/>
            </c:spPr>
          </c:dPt>
          <c:dPt>
            <c:idx val="6"/>
            <c:invertIfNegative val="0"/>
            <c:bubble3D val="0"/>
            <c:spPr>
              <a:solidFill>
                <a:srgbClr val="FFC000"/>
              </a:solidFill>
              <a:ln>
                <a:noFill/>
              </a:ln>
              <a:effectLst/>
            </c:spPr>
          </c:dPt>
          <c:dPt>
            <c:idx val="7"/>
            <c:invertIfNegative val="0"/>
            <c:bubble3D val="0"/>
            <c:spPr>
              <a:solidFill>
                <a:schemeClr val="accent6"/>
              </a:solidFill>
              <a:ln>
                <a:noFill/>
              </a:ln>
              <a:effectLst/>
            </c:spPr>
          </c:dPt>
          <c:dPt>
            <c:idx val="8"/>
            <c:invertIfNegative val="0"/>
            <c:bubble3D val="0"/>
            <c:spPr>
              <a:solidFill>
                <a:schemeClr val="accent6"/>
              </a:solidFill>
              <a:ln>
                <a:noFill/>
              </a:ln>
              <a:effectLst/>
            </c:spPr>
          </c:dPt>
          <c:dPt>
            <c:idx val="9"/>
            <c:invertIfNegative val="0"/>
            <c:bubble3D val="0"/>
            <c:spPr>
              <a:solidFill>
                <a:srgbClr val="FFC000"/>
              </a:solidFill>
              <a:ln>
                <a:noFill/>
              </a:ln>
              <a:effectLst/>
            </c:spPr>
          </c:dPt>
          <c:dPt>
            <c:idx val="10"/>
            <c:invertIfNegative val="0"/>
            <c:bubble3D val="0"/>
            <c:spPr>
              <a:solidFill>
                <a:srgbClr val="FFC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'Parents- unweighted data Q1-16 '!$C$43:$M$43</c:f>
              <c:strCache>
                <c:ptCount val="11"/>
                <c:pt idx="0">
                  <c:v>Cinema</c:v>
                </c:pt>
                <c:pt idx="1">
                  <c:v>DVDs/Blu-ray</c:v>
                </c:pt>
                <c:pt idx="2">
                  <c:v>Presto</c:v>
                </c:pt>
                <c:pt idx="3">
                  <c:v>Stan</c:v>
                </c:pt>
                <c:pt idx="4">
                  <c:v>Console games </c:v>
                </c:pt>
                <c:pt idx="5">
                  <c:v>Foxtel</c:v>
                </c:pt>
                <c:pt idx="6">
                  <c:v>Free to air comm TV</c:v>
                </c:pt>
                <c:pt idx="7">
                  <c:v>Netflix</c:v>
                </c:pt>
                <c:pt idx="8">
                  <c:v>Game apps - Google Play</c:v>
                </c:pt>
                <c:pt idx="9">
                  <c:v>ABC2/ABCKids </c:v>
                </c:pt>
                <c:pt idx="10">
                  <c:v>ABC3 </c:v>
                </c:pt>
              </c:strCache>
            </c:strRef>
          </c:cat>
          <c:val>
            <c:numRef>
              <c:f>'Parents- unweighted data Q1-16 '!$C$44:$M$44</c:f>
              <c:numCache>
                <c:formatCode>0%</c:formatCode>
                <c:ptCount val="11"/>
                <c:pt idx="0">
                  <c:v>0.65</c:v>
                </c:pt>
                <c:pt idx="1">
                  <c:v>0.55000000000000004</c:v>
                </c:pt>
                <c:pt idx="2">
                  <c:v>0.55000000000000004</c:v>
                </c:pt>
                <c:pt idx="3">
                  <c:v>0.53</c:v>
                </c:pt>
                <c:pt idx="4">
                  <c:v>0.47</c:v>
                </c:pt>
                <c:pt idx="5">
                  <c:v>0.47</c:v>
                </c:pt>
                <c:pt idx="6">
                  <c:v>0.46</c:v>
                </c:pt>
                <c:pt idx="7">
                  <c:v>0.46</c:v>
                </c:pt>
                <c:pt idx="8">
                  <c:v>0.42</c:v>
                </c:pt>
                <c:pt idx="9">
                  <c:v>0.4</c:v>
                </c:pt>
                <c:pt idx="10">
                  <c:v>0.37</c:v>
                </c:pt>
              </c:numCache>
            </c:numRef>
          </c:val>
        </c:ser>
        <c:ser>
          <c:idx val="1"/>
          <c:order val="1"/>
          <c:tx>
            <c:strRef>
              <c:f>'Parents- unweighted data Q1-16 '!$B$45</c:f>
              <c:strCache>
                <c:ptCount val="1"/>
                <c:pt idx="0">
                  <c:v>Occasionally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'Parents- unweighted data Q1-16 '!$C$43:$M$43</c:f>
              <c:strCache>
                <c:ptCount val="11"/>
                <c:pt idx="0">
                  <c:v>Cinema</c:v>
                </c:pt>
                <c:pt idx="1">
                  <c:v>DVDs/Blu-ray</c:v>
                </c:pt>
                <c:pt idx="2">
                  <c:v>Presto</c:v>
                </c:pt>
                <c:pt idx="3">
                  <c:v>Stan</c:v>
                </c:pt>
                <c:pt idx="4">
                  <c:v>Console games </c:v>
                </c:pt>
                <c:pt idx="5">
                  <c:v>Foxtel</c:v>
                </c:pt>
                <c:pt idx="6">
                  <c:v>Free to air comm TV</c:v>
                </c:pt>
                <c:pt idx="7">
                  <c:v>Netflix</c:v>
                </c:pt>
                <c:pt idx="8">
                  <c:v>Game apps - Google Play</c:v>
                </c:pt>
                <c:pt idx="9">
                  <c:v>ABC2/ABCKids </c:v>
                </c:pt>
                <c:pt idx="10">
                  <c:v>ABC3 </c:v>
                </c:pt>
              </c:strCache>
            </c:strRef>
          </c:cat>
          <c:val>
            <c:numRef>
              <c:f>'Parents- unweighted data Q1-16 '!$C$45:$M$45</c:f>
              <c:numCache>
                <c:formatCode>0%</c:formatCode>
                <c:ptCount val="11"/>
                <c:pt idx="0">
                  <c:v>0.21</c:v>
                </c:pt>
                <c:pt idx="1">
                  <c:v>0.28000000000000003</c:v>
                </c:pt>
                <c:pt idx="2">
                  <c:v>0.24</c:v>
                </c:pt>
                <c:pt idx="3">
                  <c:v>0.27</c:v>
                </c:pt>
                <c:pt idx="4">
                  <c:v>0.25</c:v>
                </c:pt>
                <c:pt idx="5">
                  <c:v>0.35</c:v>
                </c:pt>
                <c:pt idx="6">
                  <c:v>0.28000000000000003</c:v>
                </c:pt>
                <c:pt idx="7">
                  <c:v>0.28999999999999998</c:v>
                </c:pt>
                <c:pt idx="8">
                  <c:v>0.3</c:v>
                </c:pt>
                <c:pt idx="9">
                  <c:v>0.22</c:v>
                </c:pt>
                <c:pt idx="10">
                  <c:v>0.28000000000000003</c:v>
                </c:pt>
              </c:numCache>
            </c:numRef>
          </c:val>
        </c:ser>
        <c:ser>
          <c:idx val="2"/>
          <c:order val="2"/>
          <c:tx>
            <c:strRef>
              <c:f>'Parents- unweighted data Q1-16 '!$B$46</c:f>
              <c:strCache>
                <c:ptCount val="1"/>
                <c:pt idx="0">
                  <c:v>Rarely</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'Parents- unweighted data Q1-16 '!$C$43:$M$43</c:f>
              <c:strCache>
                <c:ptCount val="11"/>
                <c:pt idx="0">
                  <c:v>Cinema</c:v>
                </c:pt>
                <c:pt idx="1">
                  <c:v>DVDs/Blu-ray</c:v>
                </c:pt>
                <c:pt idx="2">
                  <c:v>Presto</c:v>
                </c:pt>
                <c:pt idx="3">
                  <c:v>Stan</c:v>
                </c:pt>
                <c:pt idx="4">
                  <c:v>Console games </c:v>
                </c:pt>
                <c:pt idx="5">
                  <c:v>Foxtel</c:v>
                </c:pt>
                <c:pt idx="6">
                  <c:v>Free to air comm TV</c:v>
                </c:pt>
                <c:pt idx="7">
                  <c:v>Netflix</c:v>
                </c:pt>
                <c:pt idx="8">
                  <c:v>Game apps - Google Play</c:v>
                </c:pt>
                <c:pt idx="9">
                  <c:v>ABC2/ABCKids </c:v>
                </c:pt>
                <c:pt idx="10">
                  <c:v>ABC3 </c:v>
                </c:pt>
              </c:strCache>
            </c:strRef>
          </c:cat>
          <c:val>
            <c:numRef>
              <c:f>'Parents- unweighted data Q1-16 '!$C$46:$M$46</c:f>
              <c:numCache>
                <c:formatCode>0%</c:formatCode>
                <c:ptCount val="11"/>
                <c:pt idx="0">
                  <c:v>7.0000000000000007E-2</c:v>
                </c:pt>
                <c:pt idx="1">
                  <c:v>0.09</c:v>
                </c:pt>
                <c:pt idx="2">
                  <c:v>0.18</c:v>
                </c:pt>
                <c:pt idx="3">
                  <c:v>0.12</c:v>
                </c:pt>
                <c:pt idx="4">
                  <c:v>0.16</c:v>
                </c:pt>
                <c:pt idx="5">
                  <c:v>0.12</c:v>
                </c:pt>
                <c:pt idx="6">
                  <c:v>0.15</c:v>
                </c:pt>
                <c:pt idx="7">
                  <c:v>0.14000000000000001</c:v>
                </c:pt>
                <c:pt idx="8">
                  <c:v>0.17</c:v>
                </c:pt>
                <c:pt idx="9">
                  <c:v>0.19</c:v>
                </c:pt>
                <c:pt idx="10">
                  <c:v>0.19</c:v>
                </c:pt>
              </c:numCache>
            </c:numRef>
          </c:val>
        </c:ser>
        <c:ser>
          <c:idx val="3"/>
          <c:order val="3"/>
          <c:tx>
            <c:strRef>
              <c:f>'Parents- unweighted data Q1-16 '!$B$47</c:f>
              <c:strCache>
                <c:ptCount val="1"/>
                <c:pt idx="0">
                  <c:v>Never</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'Parents- unweighted data Q1-16 '!$C$43:$M$43</c:f>
              <c:strCache>
                <c:ptCount val="11"/>
                <c:pt idx="0">
                  <c:v>Cinema</c:v>
                </c:pt>
                <c:pt idx="1">
                  <c:v>DVDs/Blu-ray</c:v>
                </c:pt>
                <c:pt idx="2">
                  <c:v>Presto</c:v>
                </c:pt>
                <c:pt idx="3">
                  <c:v>Stan</c:v>
                </c:pt>
                <c:pt idx="4">
                  <c:v>Console games </c:v>
                </c:pt>
                <c:pt idx="5">
                  <c:v>Foxtel</c:v>
                </c:pt>
                <c:pt idx="6">
                  <c:v>Free to air comm TV</c:v>
                </c:pt>
                <c:pt idx="7">
                  <c:v>Netflix</c:v>
                </c:pt>
                <c:pt idx="8">
                  <c:v>Game apps - Google Play</c:v>
                </c:pt>
                <c:pt idx="9">
                  <c:v>ABC2/ABCKids </c:v>
                </c:pt>
                <c:pt idx="10">
                  <c:v>ABC3 </c:v>
                </c:pt>
              </c:strCache>
            </c:strRef>
          </c:cat>
          <c:val>
            <c:numRef>
              <c:f>'Parents- unweighted data Q1-16 '!$C$47:$M$47</c:f>
              <c:numCache>
                <c:formatCode>0%</c:formatCode>
                <c:ptCount val="11"/>
                <c:pt idx="0">
                  <c:v>7.0000000000000007E-2</c:v>
                </c:pt>
                <c:pt idx="1">
                  <c:v>0.08</c:v>
                </c:pt>
                <c:pt idx="2">
                  <c:v>0.03</c:v>
                </c:pt>
                <c:pt idx="3">
                  <c:v>0.08</c:v>
                </c:pt>
                <c:pt idx="4">
                  <c:v>0.12</c:v>
                </c:pt>
                <c:pt idx="5">
                  <c:v>0.06</c:v>
                </c:pt>
                <c:pt idx="6">
                  <c:v>0.11</c:v>
                </c:pt>
                <c:pt idx="7">
                  <c:v>0.11</c:v>
                </c:pt>
                <c:pt idx="8">
                  <c:v>0.11</c:v>
                </c:pt>
                <c:pt idx="9">
                  <c:v>0.19</c:v>
                </c:pt>
                <c:pt idx="10">
                  <c:v>0.16</c:v>
                </c:pt>
              </c:numCache>
            </c:numRef>
          </c:val>
        </c:ser>
        <c:dLbls>
          <c:showLegendKey val="0"/>
          <c:showVal val="0"/>
          <c:showCatName val="0"/>
          <c:showSerName val="0"/>
          <c:showPercent val="0"/>
          <c:showBubbleSize val="0"/>
        </c:dLbls>
        <c:gapWidth val="150"/>
        <c:overlap val="100"/>
        <c:axId val="554886312"/>
        <c:axId val="554890624"/>
      </c:barChart>
      <c:catAx>
        <c:axId val="554886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4890624"/>
        <c:crosses val="autoZero"/>
        <c:auto val="1"/>
        <c:lblAlgn val="ctr"/>
        <c:lblOffset val="100"/>
        <c:noMultiLvlLbl val="0"/>
      </c:catAx>
      <c:valAx>
        <c:axId val="554890624"/>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886312"/>
        <c:crosses val="autoZero"/>
        <c:crossBetween val="between"/>
      </c:valAx>
      <c:spPr>
        <a:noFill/>
        <a:ln>
          <a:noFill/>
        </a:ln>
        <a:effectLst/>
      </c:spPr>
    </c:plotArea>
    <c:legend>
      <c:legendPos val="b"/>
      <c:layout>
        <c:manualLayout>
          <c:xMode val="edge"/>
          <c:yMode val="edge"/>
          <c:x val="0.61575362107514342"/>
          <c:y val="3.1598137236208107E-2"/>
          <c:w val="0.38082704336675866"/>
          <c:h val="4.386624406998836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'Parents- unweighted data Q1-16 '!$A$191:$A$202</c:f>
              <c:strCache>
                <c:ptCount val="12"/>
                <c:pt idx="0">
                  <c:v>Cinema</c:v>
                </c:pt>
                <c:pt idx="1">
                  <c:v>Free to air comm. TV </c:v>
                </c:pt>
                <c:pt idx="2">
                  <c:v>DVDs/Blu-ray</c:v>
                </c:pt>
                <c:pt idx="3">
                  <c:v>Foxtel</c:v>
                </c:pt>
                <c:pt idx="4">
                  <c:v>Console games </c:v>
                </c:pt>
                <c:pt idx="5">
                  <c:v>ABC2/ABCKids</c:v>
                </c:pt>
                <c:pt idx="6">
                  <c:v>None</c:v>
                </c:pt>
                <c:pt idx="7">
                  <c:v>Game apps -Google Play</c:v>
                </c:pt>
                <c:pt idx="8">
                  <c:v>ABC3</c:v>
                </c:pt>
                <c:pt idx="9">
                  <c:v>Netflix</c:v>
                </c:pt>
                <c:pt idx="10">
                  <c:v>Stan</c:v>
                </c:pt>
                <c:pt idx="11">
                  <c:v>Presto</c:v>
                </c:pt>
              </c:strCache>
            </c:strRef>
          </c:cat>
          <c:val>
            <c:numRef>
              <c:f>'Parents- unweighted data Q1-16 '!$B$191:$B$202</c:f>
              <c:numCache>
                <c:formatCode>0%</c:formatCode>
                <c:ptCount val="12"/>
                <c:pt idx="0">
                  <c:v>0.37</c:v>
                </c:pt>
                <c:pt idx="1">
                  <c:v>0.35</c:v>
                </c:pt>
                <c:pt idx="2">
                  <c:v>0.33</c:v>
                </c:pt>
                <c:pt idx="3">
                  <c:v>0.26</c:v>
                </c:pt>
                <c:pt idx="4">
                  <c:v>0.26</c:v>
                </c:pt>
                <c:pt idx="5">
                  <c:v>0.2</c:v>
                </c:pt>
                <c:pt idx="6">
                  <c:v>0.16</c:v>
                </c:pt>
                <c:pt idx="7">
                  <c:v>0.14000000000000001</c:v>
                </c:pt>
                <c:pt idx="8">
                  <c:v>0.13</c:v>
                </c:pt>
                <c:pt idx="9">
                  <c:v>0.13</c:v>
                </c:pt>
                <c:pt idx="10">
                  <c:v>0.04</c:v>
                </c:pt>
                <c:pt idx="11">
                  <c:v>0.02</c:v>
                </c:pt>
              </c:numCache>
            </c:numRef>
          </c:val>
        </c:ser>
        <c:dLbls>
          <c:showLegendKey val="0"/>
          <c:showVal val="0"/>
          <c:showCatName val="0"/>
          <c:showSerName val="0"/>
          <c:showPercent val="0"/>
          <c:showBubbleSize val="0"/>
        </c:dLbls>
        <c:gapWidth val="182"/>
        <c:axId val="556939104"/>
        <c:axId val="556940280"/>
      </c:barChart>
      <c:catAx>
        <c:axId val="55693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6940280"/>
        <c:crosses val="autoZero"/>
        <c:auto val="1"/>
        <c:lblAlgn val="ctr"/>
        <c:lblOffset val="100"/>
        <c:noMultiLvlLbl val="0"/>
      </c:catAx>
      <c:valAx>
        <c:axId val="556940280"/>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693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'Parents- unweighted data Q1-16 '!$D$131:$H$131</c:f>
              <c:strCache>
                <c:ptCount val="5"/>
                <c:pt idx="0">
                  <c:v>I am more likely to check consumer advice that accompanies a rating on films or games rated higher than PG</c:v>
                </c:pt>
                <c:pt idx="1">
                  <c:v>When I use ratings it is more of a guide than something I follow strictly</c:v>
                </c:pt>
                <c:pt idx="2">
                  <c:v>I think more carefully about suitability for children when something is rated MA 15+ than when it is rated G, PG or M</c:v>
                </c:pt>
                <c:pt idx="3">
                  <c:v>I am more inclined to check ratings when I am unfamiliar with a film or game</c:v>
                </c:pt>
                <c:pt idx="4">
                  <c:v>Ultimately it is up to parents/guardians to decide what is best for children to watch or play</c:v>
                </c:pt>
              </c:strCache>
            </c:strRef>
          </c:cat>
          <c:val>
            <c:numRef>
              <c:f>'Parents- unweighted data Q1-16 '!$D$132:$H$132</c:f>
              <c:numCache>
                <c:formatCode>0%</c:formatCode>
                <c:ptCount val="5"/>
                <c:pt idx="0">
                  <c:v>0.66</c:v>
                </c:pt>
                <c:pt idx="1">
                  <c:v>0.69</c:v>
                </c:pt>
                <c:pt idx="2">
                  <c:v>0.77</c:v>
                </c:pt>
                <c:pt idx="3">
                  <c:v>0.8</c:v>
                </c:pt>
                <c:pt idx="4">
                  <c:v>0.81</c:v>
                </c:pt>
              </c:numCache>
            </c:numRef>
          </c:val>
        </c:ser>
        <c:dLbls>
          <c:showLegendKey val="0"/>
          <c:showVal val="0"/>
          <c:showCatName val="0"/>
          <c:showSerName val="0"/>
          <c:showPercent val="0"/>
          <c:showBubbleSize val="0"/>
        </c:dLbls>
        <c:gapWidth val="182"/>
        <c:axId val="554887488"/>
        <c:axId val="554892584"/>
      </c:barChart>
      <c:catAx>
        <c:axId val="55488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4892584"/>
        <c:crosses val="autoZero"/>
        <c:auto val="1"/>
        <c:lblAlgn val="ctr"/>
        <c:lblOffset val="100"/>
        <c:noMultiLvlLbl val="0"/>
      </c:catAx>
      <c:valAx>
        <c:axId val="554892584"/>
        <c:scaling>
          <c:orientation val="minMax"/>
          <c:max val="1"/>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488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'Q28'!$B$46</c:f>
              <c:strCache>
                <c:ptCount val="1"/>
                <c:pt idx="0">
                  <c:v>NETT - 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'Q28'!$C$45:$F$45</c:f>
              <c:strCache>
                <c:ptCount val="4"/>
                <c:pt idx="0">
                  <c:v>More should be done to regulate online content</c:v>
                </c:pt>
                <c:pt idx="1">
                  <c:v>I am more concerned about young people and social media than shows, films, apps and computer games</c:v>
                </c:pt>
                <c:pt idx="2">
                  <c:v>I am more concerned about what young people might see on YouTube and other video sharing websites than shows, films, apps and computer games</c:v>
                </c:pt>
                <c:pt idx="3">
                  <c:v>It is hard to protect children from unsuitable online content</c:v>
                </c:pt>
              </c:strCache>
            </c:strRef>
          </c:cat>
          <c:val>
            <c:numRef>
              <c:f>'Q28'!$C$46:$F$46</c:f>
              <c:numCache>
                <c:formatCode>0%</c:formatCode>
                <c:ptCount val="4"/>
                <c:pt idx="0">
                  <c:v>0.57999999999999996</c:v>
                </c:pt>
                <c:pt idx="1">
                  <c:v>0.61</c:v>
                </c:pt>
                <c:pt idx="2">
                  <c:v>0.65</c:v>
                </c:pt>
                <c:pt idx="3">
                  <c:v>0.7</c:v>
                </c:pt>
              </c:numCache>
            </c:numRef>
          </c:val>
        </c:ser>
        <c:ser>
          <c:idx val="1"/>
          <c:order val="1"/>
          <c:tx>
            <c:strRef>
              <c:f>'Q28'!$B$47</c:f>
              <c:strCache>
                <c:ptCount val="1"/>
                <c:pt idx="0">
                  <c:v>Neutral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'Q28'!$C$45:$F$45</c:f>
              <c:strCache>
                <c:ptCount val="4"/>
                <c:pt idx="0">
                  <c:v>More should be done to regulate online content</c:v>
                </c:pt>
                <c:pt idx="1">
                  <c:v>I am more concerned about young people and social media than shows, films, apps and computer games</c:v>
                </c:pt>
                <c:pt idx="2">
                  <c:v>I am more concerned about what young people might see on YouTube and other video sharing websites than shows, films, apps and computer games</c:v>
                </c:pt>
                <c:pt idx="3">
                  <c:v>It is hard to protect children from unsuitable online content</c:v>
                </c:pt>
              </c:strCache>
            </c:strRef>
          </c:cat>
          <c:val>
            <c:numRef>
              <c:f>'Q28'!$C$47:$F$47</c:f>
              <c:numCache>
                <c:formatCode>0%</c:formatCode>
                <c:ptCount val="4"/>
                <c:pt idx="0">
                  <c:v>0.25</c:v>
                </c:pt>
                <c:pt idx="1">
                  <c:v>0.26</c:v>
                </c:pt>
                <c:pt idx="2">
                  <c:v>0.23</c:v>
                </c:pt>
                <c:pt idx="3">
                  <c:v>0.17</c:v>
                </c:pt>
              </c:numCache>
            </c:numRef>
          </c:val>
        </c:ser>
        <c:ser>
          <c:idx val="2"/>
          <c:order val="2"/>
          <c:tx>
            <c:strRef>
              <c:f>'Q28'!$B$48</c:f>
              <c:strCache>
                <c:ptCount val="1"/>
                <c:pt idx="0">
                  <c:v>NETT - Disagree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'Q28'!$C$45:$F$45</c:f>
              <c:strCache>
                <c:ptCount val="4"/>
                <c:pt idx="0">
                  <c:v>More should be done to regulate online content</c:v>
                </c:pt>
                <c:pt idx="1">
                  <c:v>I am more concerned about young people and social media than shows, films, apps and computer games</c:v>
                </c:pt>
                <c:pt idx="2">
                  <c:v>I am more concerned about what young people might see on YouTube and other video sharing websites than shows, films, apps and computer games</c:v>
                </c:pt>
                <c:pt idx="3">
                  <c:v>It is hard to protect children from unsuitable online content</c:v>
                </c:pt>
              </c:strCache>
            </c:strRef>
          </c:cat>
          <c:val>
            <c:numRef>
              <c:f>'Q28'!$C$48:$F$48</c:f>
              <c:numCache>
                <c:formatCode>0%</c:formatCode>
                <c:ptCount val="4"/>
                <c:pt idx="0">
                  <c:v>0.12</c:v>
                </c:pt>
                <c:pt idx="1">
                  <c:v>0.08</c:v>
                </c:pt>
                <c:pt idx="2">
                  <c:v>7.0000000000000007E-2</c:v>
                </c:pt>
                <c:pt idx="3">
                  <c:v>0.08</c:v>
                </c:pt>
              </c:numCache>
            </c:numRef>
          </c:val>
        </c:ser>
        <c:ser>
          <c:idx val="3"/>
          <c:order val="3"/>
          <c:tx>
            <c:strRef>
              <c:f>'Q28'!$B$49</c:f>
              <c:strCache>
                <c:ptCount val="1"/>
                <c:pt idx="0">
                  <c:v>Don't Know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'Q28'!$C$45:$F$45</c:f>
              <c:strCache>
                <c:ptCount val="4"/>
                <c:pt idx="0">
                  <c:v>More should be done to regulate online content</c:v>
                </c:pt>
                <c:pt idx="1">
                  <c:v>I am more concerned about young people and social media than shows, films, apps and computer games</c:v>
                </c:pt>
                <c:pt idx="2">
                  <c:v>I am more concerned about what young people might see on YouTube and other video sharing websites than shows, films, apps and computer games</c:v>
                </c:pt>
                <c:pt idx="3">
                  <c:v>It is hard to protect children from unsuitable online content</c:v>
                </c:pt>
              </c:strCache>
            </c:strRef>
          </c:cat>
          <c:val>
            <c:numRef>
              <c:f>'Q28'!$C$49:$F$49</c:f>
              <c:numCache>
                <c:formatCode>0%</c:formatCode>
                <c:ptCount val="4"/>
                <c:pt idx="0">
                  <c:v>0.05</c:v>
                </c:pt>
                <c:pt idx="1">
                  <c:v>0.05</c:v>
                </c:pt>
                <c:pt idx="2">
                  <c:v>0.05</c:v>
                </c:pt>
                <c:pt idx="3">
                  <c:v>0.06</c:v>
                </c:pt>
              </c:numCache>
            </c:numRef>
          </c:val>
        </c:ser>
        <c:dLbls>
          <c:showLegendKey val="0"/>
          <c:showVal val="0"/>
          <c:showCatName val="0"/>
          <c:showSerName val="0"/>
          <c:showPercent val="0"/>
          <c:showBubbleSize val="0"/>
        </c:dLbls>
        <c:gapWidth val="150"/>
        <c:overlap val="100"/>
        <c:axId val="554890232"/>
        <c:axId val="554891016"/>
      </c:barChart>
      <c:catAx>
        <c:axId val="554890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54891016"/>
        <c:crosses val="autoZero"/>
        <c:auto val="1"/>
        <c:lblAlgn val="ctr"/>
        <c:lblOffset val="100"/>
        <c:noMultiLvlLbl val="0"/>
      </c:catAx>
      <c:valAx>
        <c:axId val="554891016"/>
        <c:scaling>
          <c:orientation val="minMax"/>
          <c:max val="1"/>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489023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'22b'!$A$120</c:f>
              <c:strCache>
                <c:ptCount val="1"/>
                <c:pt idx="0">
                  <c:v>Nett 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'22b'!$B$119:$I$119</c:f>
              <c:strCache>
                <c:ptCount val="8"/>
                <c:pt idx="0">
                  <c:v>Obsolete</c:v>
                </c:pt>
                <c:pt idx="1">
                  <c:v>Old fashioned</c:v>
                </c:pt>
                <c:pt idx="2">
                  <c:v>Confusing</c:v>
                </c:pt>
                <c:pt idx="3">
                  <c:v>Reliable</c:v>
                </c:pt>
                <c:pt idx="4">
                  <c:v>Trustworthy</c:v>
                </c:pt>
                <c:pt idx="5">
                  <c:v>Convenient</c:v>
                </c:pt>
                <c:pt idx="6">
                  <c:v>Useful</c:v>
                </c:pt>
                <c:pt idx="7">
                  <c:v>Important</c:v>
                </c:pt>
              </c:strCache>
            </c:strRef>
          </c:cat>
          <c:val>
            <c:numRef>
              <c:f>'22b'!$B$120:$I$120</c:f>
              <c:numCache>
                <c:formatCode>0%</c:formatCode>
                <c:ptCount val="8"/>
                <c:pt idx="0">
                  <c:v>0.19</c:v>
                </c:pt>
                <c:pt idx="1">
                  <c:v>0.24</c:v>
                </c:pt>
                <c:pt idx="2">
                  <c:v>0.21</c:v>
                </c:pt>
                <c:pt idx="3">
                  <c:v>0.41000000000000003</c:v>
                </c:pt>
                <c:pt idx="4">
                  <c:v>0.43000000000000005</c:v>
                </c:pt>
                <c:pt idx="5">
                  <c:v>0.43</c:v>
                </c:pt>
                <c:pt idx="6">
                  <c:v>0.52</c:v>
                </c:pt>
                <c:pt idx="7">
                  <c:v>0.61</c:v>
                </c:pt>
              </c:numCache>
            </c:numRef>
          </c:val>
        </c:ser>
        <c:ser>
          <c:idx val="1"/>
          <c:order val="1"/>
          <c:tx>
            <c:strRef>
              <c:f>'22b'!$A$121</c:f>
              <c:strCache>
                <c:ptCount val="1"/>
                <c:pt idx="0">
                  <c:v>Neutral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'22b'!$B$119:$I$119</c:f>
              <c:strCache>
                <c:ptCount val="8"/>
                <c:pt idx="0">
                  <c:v>Obsolete</c:v>
                </c:pt>
                <c:pt idx="1">
                  <c:v>Old fashioned</c:v>
                </c:pt>
                <c:pt idx="2">
                  <c:v>Confusing</c:v>
                </c:pt>
                <c:pt idx="3">
                  <c:v>Reliable</c:v>
                </c:pt>
                <c:pt idx="4">
                  <c:v>Trustworthy</c:v>
                </c:pt>
                <c:pt idx="5">
                  <c:v>Convenient</c:v>
                </c:pt>
                <c:pt idx="6">
                  <c:v>Useful</c:v>
                </c:pt>
                <c:pt idx="7">
                  <c:v>Important</c:v>
                </c:pt>
              </c:strCache>
            </c:strRef>
          </c:cat>
          <c:val>
            <c:numRef>
              <c:f>'22b'!$B$121:$I$121</c:f>
              <c:numCache>
                <c:formatCode>0%</c:formatCode>
                <c:ptCount val="8"/>
                <c:pt idx="0">
                  <c:v>0.42</c:v>
                </c:pt>
                <c:pt idx="1">
                  <c:v>0.43</c:v>
                </c:pt>
                <c:pt idx="2">
                  <c:v>0.39</c:v>
                </c:pt>
                <c:pt idx="3">
                  <c:v>0.45</c:v>
                </c:pt>
                <c:pt idx="4">
                  <c:v>0.45</c:v>
                </c:pt>
                <c:pt idx="5">
                  <c:v>0.46</c:v>
                </c:pt>
                <c:pt idx="6">
                  <c:v>0.37</c:v>
                </c:pt>
                <c:pt idx="7">
                  <c:v>0.3</c:v>
                </c:pt>
              </c:numCache>
            </c:numRef>
          </c:val>
        </c:ser>
        <c:ser>
          <c:idx val="2"/>
          <c:order val="2"/>
          <c:tx>
            <c:strRef>
              <c:f>'22b'!$A$122</c:f>
              <c:strCache>
                <c:ptCount val="1"/>
                <c:pt idx="0">
                  <c:v>Nett 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'22b'!$B$119:$I$119</c:f>
              <c:strCache>
                <c:ptCount val="8"/>
                <c:pt idx="0">
                  <c:v>Obsolete</c:v>
                </c:pt>
                <c:pt idx="1">
                  <c:v>Old fashioned</c:v>
                </c:pt>
                <c:pt idx="2">
                  <c:v>Confusing</c:v>
                </c:pt>
                <c:pt idx="3">
                  <c:v>Reliable</c:v>
                </c:pt>
                <c:pt idx="4">
                  <c:v>Trustworthy</c:v>
                </c:pt>
                <c:pt idx="5">
                  <c:v>Convenient</c:v>
                </c:pt>
                <c:pt idx="6">
                  <c:v>Useful</c:v>
                </c:pt>
                <c:pt idx="7">
                  <c:v>Important</c:v>
                </c:pt>
              </c:strCache>
            </c:strRef>
          </c:cat>
          <c:val>
            <c:numRef>
              <c:f>'22b'!$B$122:$I$122</c:f>
              <c:numCache>
                <c:formatCode>0%</c:formatCode>
                <c:ptCount val="8"/>
                <c:pt idx="0">
                  <c:v>0.39</c:v>
                </c:pt>
                <c:pt idx="1">
                  <c:v>0.33</c:v>
                </c:pt>
                <c:pt idx="2">
                  <c:v>0.41000000000000003</c:v>
                </c:pt>
                <c:pt idx="3">
                  <c:v>0.14000000000000001</c:v>
                </c:pt>
                <c:pt idx="4">
                  <c:v>0.12</c:v>
                </c:pt>
                <c:pt idx="5">
                  <c:v>0.11</c:v>
                </c:pt>
                <c:pt idx="6">
                  <c:v>0.11000000000000001</c:v>
                </c:pt>
                <c:pt idx="7">
                  <c:v>0.09</c:v>
                </c:pt>
              </c:numCache>
            </c:numRef>
          </c:val>
        </c:ser>
        <c:dLbls>
          <c:showLegendKey val="0"/>
          <c:showVal val="0"/>
          <c:showCatName val="0"/>
          <c:showSerName val="0"/>
          <c:showPercent val="0"/>
          <c:showBubbleSize val="0"/>
        </c:dLbls>
        <c:gapWidth val="150"/>
        <c:overlap val="100"/>
        <c:axId val="554891408"/>
        <c:axId val="554887096"/>
      </c:barChart>
      <c:catAx>
        <c:axId val="554891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54887096"/>
        <c:crosses val="autoZero"/>
        <c:auto val="1"/>
        <c:lblAlgn val="ctr"/>
        <c:lblOffset val="100"/>
        <c:noMultiLvlLbl val="0"/>
      </c:catAx>
      <c:valAx>
        <c:axId val="55488709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4891408"/>
        <c:crosses val="autoZero"/>
        <c:crossBetween val="between"/>
      </c:valAx>
      <c:spPr>
        <a:noFill/>
        <a:ln>
          <a:noFill/>
        </a:ln>
        <a:effectLst/>
      </c:spPr>
    </c:plotArea>
    <c:legend>
      <c:legendPos val="b"/>
      <c:layout>
        <c:manualLayout>
          <c:xMode val="edge"/>
          <c:yMode val="edge"/>
          <c:x val="0.66401222416642369"/>
          <c:y val="0"/>
          <c:w val="0.3293828375619714"/>
          <c:h val="5.414427824531486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rgbClr val="FFC000"/>
              </a:solidFill>
              <a:ln w="19050">
                <a:solidFill>
                  <a:schemeClr val="lt1"/>
                </a:solidFill>
              </a:ln>
              <a:effectLst/>
            </c:spPr>
          </c:dPt>
          <c:dPt>
            <c:idx val="2"/>
            <c:bubble3D val="0"/>
            <c:spPr>
              <a:solidFill>
                <a:schemeClr val="accent6"/>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'Q23-24'!$B$5:$B$7</c:f>
              <c:strCache>
                <c:ptCount val="3"/>
                <c:pt idx="0">
                  <c:v>Too lenient</c:v>
                </c:pt>
                <c:pt idx="1">
                  <c:v>Too strict</c:v>
                </c:pt>
                <c:pt idx="2">
                  <c:v>About right</c:v>
                </c:pt>
              </c:strCache>
            </c:strRef>
          </c:cat>
          <c:val>
            <c:numRef>
              <c:f>'Q23-24'!$C$5:$C$7</c:f>
              <c:numCache>
                <c:formatCode>0%</c:formatCode>
                <c:ptCount val="3"/>
                <c:pt idx="0">
                  <c:v>0.22</c:v>
                </c:pt>
                <c:pt idx="1">
                  <c:v>0.15</c:v>
                </c:pt>
                <c:pt idx="2">
                  <c:v>0.63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0.71666</cdr:x>
      <cdr:y>0.83679</cdr:y>
    </cdr:from>
    <cdr:to>
      <cdr:x>0.99676</cdr:x>
      <cdr:y>1</cdr:y>
    </cdr:to>
    <cdr:sp macro="" textlink="">
      <cdr:nvSpPr>
        <cdr:cNvPr id="2" name="TextBox 5"/>
        <cdr:cNvSpPr txBox="1"/>
      </cdr:nvSpPr>
      <cdr:spPr>
        <a:xfrm xmlns:a="http://schemas.openxmlformats.org/drawingml/2006/main">
          <a:off x="5897825" y="4002762"/>
          <a:ext cx="2305111" cy="738664"/>
        </a:xfrm>
        <a:prstGeom xmlns:a="http://schemas.openxmlformats.org/drawingml/2006/main" prst="rect">
          <a:avLst/>
        </a:prstGeom>
        <a:noFill xmlns:a="http://schemas.openxmlformats.org/drawingml/2006/main"/>
        <a:ln xmlns:a="http://schemas.openxmlformats.org/drawingml/2006/main">
          <a:solidFill>
            <a:srgbClr val="DEDEDE"/>
          </a:solidFill>
        </a:ln>
      </cdr:spPr>
      <cdr:txBody>
        <a:bodyPr xmlns:a="http://schemas.openxmlformats.org/drawingml/2006/main" wrap="square" rtlCol="0">
          <a:spAutoFit/>
        </a:bodyPr>
        <a:lstStyle xmlns:a="http://schemas.openxmlformats.org/drawingml/2006/main">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a:lstStyle>
        <a:p xmlns:a="http://schemas.openxmlformats.org/drawingml/2006/main">
          <a:r>
            <a:rPr lang="en-AU" sz="1400" dirty="0" smtClean="0"/>
            <a:t>n = 1,021 parents/carers who were aware of </a:t>
          </a:r>
          <a:r>
            <a:rPr lang="en-AU" sz="1400" dirty="0" smtClean="0"/>
            <a:t>Consumer Advice</a:t>
          </a:r>
          <a:endParaRPr lang="en-AU"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0.81639</cdr:y>
    </cdr:from>
    <cdr:to>
      <cdr:x>0.13986</cdr:x>
      <cdr:y>1</cdr:y>
    </cdr:to>
    <cdr:sp macro="" textlink="">
      <cdr:nvSpPr>
        <cdr:cNvPr id="2" name="TextBox 4"/>
        <cdr:cNvSpPr txBox="1"/>
      </cdr:nvSpPr>
      <cdr:spPr>
        <a:xfrm xmlns:a="http://schemas.openxmlformats.org/drawingml/2006/main">
          <a:off x="-457200" y="3694966"/>
          <a:ext cx="1150982" cy="830997"/>
        </a:xfrm>
        <a:prstGeom xmlns:a="http://schemas.openxmlformats.org/drawingml/2006/main" prst="rect">
          <a:avLst/>
        </a:prstGeom>
        <a:noFill xmlns:a="http://schemas.openxmlformats.org/drawingml/2006/main"/>
        <a:ln xmlns:a="http://schemas.openxmlformats.org/drawingml/2006/main">
          <a:solidFill>
            <a:srgbClr val="DEDEDE"/>
          </a:solidFill>
        </a:ln>
      </cdr:spPr>
      <cdr:txBody>
        <a:bodyPr xmlns:a="http://schemas.openxmlformats.org/drawingml/2006/main" wrap="square" rtlCol="0">
          <a:spAutoFit/>
        </a:bodyPr>
        <a:lstStyle xmlns:a="http://schemas.openxmlformats.org/drawingml/2006/main">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a:lstStyle>
        <a:p xmlns:a="http://schemas.openxmlformats.org/drawingml/2006/main">
          <a:r>
            <a:rPr lang="en-AU" sz="1200" dirty="0" smtClean="0"/>
            <a:t>n = 2,187 (all respondents). Parents: n = 467 (weighted)</a:t>
          </a:r>
          <a:endParaRPr lang="en-AU"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0.7375</cdr:x>
      <cdr:y>0.932</cdr:y>
    </cdr:from>
    <cdr:to>
      <cdr:x>1</cdr:x>
      <cdr:y>1</cdr:y>
    </cdr:to>
    <cdr:sp macro="" textlink="">
      <cdr:nvSpPr>
        <cdr:cNvPr id="2" name="TextBox 4"/>
        <cdr:cNvSpPr txBox="1"/>
      </cdr:nvSpPr>
      <cdr:spPr>
        <a:xfrm xmlns:a="http://schemas.openxmlformats.org/drawingml/2006/main">
          <a:off x="6120160" y="4268986"/>
          <a:ext cx="2160240" cy="307777"/>
        </a:xfrm>
        <a:prstGeom xmlns:a="http://schemas.openxmlformats.org/drawingml/2006/main" prst="rect">
          <a:avLst/>
        </a:prstGeom>
        <a:noFill xmlns:a="http://schemas.openxmlformats.org/drawingml/2006/main"/>
        <a:ln xmlns:a="http://schemas.openxmlformats.org/drawingml/2006/main">
          <a:solidFill>
            <a:srgbClr val="DEDEDE"/>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400" dirty="0" smtClean="0"/>
            <a:t>n = 2,187 (all respondents). </a:t>
          </a:r>
          <a:endParaRPr lang="en-AU"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0.02894</cdr:x>
      <cdr:y>0</cdr:y>
    </cdr:from>
    <cdr:to>
      <cdr:x>0.79018</cdr:x>
      <cdr:y>0.20203</cdr:y>
    </cdr:to>
    <cdr:sp macro="" textlink="">
      <cdr:nvSpPr>
        <cdr:cNvPr id="2" name="TextBox 1"/>
        <cdr:cNvSpPr txBox="1"/>
      </cdr:nvSpPr>
      <cdr:spPr>
        <a:xfrm xmlns:a="http://schemas.openxmlformats.org/drawingml/2006/main">
          <a:off x="238158" y="-1628800"/>
          <a:ext cx="6264700" cy="9143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800" dirty="0" smtClean="0"/>
            <a:t>Overall, would you say the ratings for films and computer games are:</a:t>
          </a:r>
          <a:endParaRPr lang="en-AU" sz="1800" dirty="0"/>
        </a:p>
      </cdr:txBody>
    </cdr:sp>
  </cdr:relSizeAnchor>
  <cdr:relSizeAnchor xmlns:cdr="http://schemas.openxmlformats.org/drawingml/2006/chartDrawing">
    <cdr:from>
      <cdr:x>0.7375</cdr:x>
      <cdr:y>0.932</cdr:y>
    </cdr:from>
    <cdr:to>
      <cdr:x>1</cdr:x>
      <cdr:y>1</cdr:y>
    </cdr:to>
    <cdr:sp macro="" textlink="">
      <cdr:nvSpPr>
        <cdr:cNvPr id="3" name="TextBox 4"/>
        <cdr:cNvSpPr txBox="1"/>
      </cdr:nvSpPr>
      <cdr:spPr>
        <a:xfrm xmlns:a="http://schemas.openxmlformats.org/drawingml/2006/main">
          <a:off x="6350992" y="6339706"/>
          <a:ext cx="2160240" cy="307777"/>
        </a:xfrm>
        <a:prstGeom xmlns:a="http://schemas.openxmlformats.org/drawingml/2006/main" prst="rect">
          <a:avLst/>
        </a:prstGeom>
        <a:noFill xmlns:a="http://schemas.openxmlformats.org/drawingml/2006/main"/>
        <a:ln xmlns:a="http://schemas.openxmlformats.org/drawingml/2006/main">
          <a:solidFill>
            <a:srgbClr val="DEDEDE"/>
          </a:solidFill>
        </a:ln>
      </cdr:spPr>
      <cdr:txBody>
        <a:bodyPr xmlns:a="http://schemas.openxmlformats.org/drawingml/2006/main" wrap="square" rtlCol="0">
          <a:spAutoFit/>
        </a:bodyPr>
        <a:lstStyle xmlns:a="http://schemas.openxmlformats.org/drawingml/2006/main">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a:lstStyle>
        <a:p xmlns:a="http://schemas.openxmlformats.org/drawingml/2006/main">
          <a:r>
            <a:rPr lang="en-AU" sz="1400" dirty="0" smtClean="0"/>
            <a:t>n = 2,187 (all respondents). </a:t>
          </a:r>
          <a:endParaRPr lang="en-AU"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0.4518</cdr:y>
    </cdr:from>
    <cdr:to>
      <cdr:x>1</cdr:x>
      <cdr:y>0.4518</cdr:y>
    </cdr:to>
    <cdr:cxnSp macro="">
      <cdr:nvCxnSpPr>
        <cdr:cNvPr id="2" name="Straight Connector 1"/>
        <cdr:cNvCxnSpPr/>
      </cdr:nvCxnSpPr>
      <cdr:spPr>
        <a:xfrm xmlns:a="http://schemas.openxmlformats.org/drawingml/2006/main">
          <a:off x="0" y="2044824"/>
          <a:ext cx="8229600" cy="0"/>
        </a:xfrm>
        <a:prstGeom xmlns:a="http://schemas.openxmlformats.org/drawingml/2006/main" prst="line">
          <a:avLst/>
        </a:prstGeom>
        <a:ln xmlns:a="http://schemas.openxmlformats.org/drawingml/2006/main" w="158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0.02709</cdr:x>
      <cdr:y>0.85987</cdr:y>
    </cdr:from>
    <cdr:to>
      <cdr:x>0.22906</cdr:x>
      <cdr:y>0.96187</cdr:y>
    </cdr:to>
    <cdr:sp macro="" textlink="">
      <cdr:nvSpPr>
        <cdr:cNvPr id="2" name="TextBox 4"/>
        <cdr:cNvSpPr txBox="1"/>
      </cdr:nvSpPr>
      <cdr:spPr>
        <a:xfrm xmlns:a="http://schemas.openxmlformats.org/drawingml/2006/main">
          <a:off x="154404" y="3891744"/>
          <a:ext cx="1150991" cy="461665"/>
        </a:xfrm>
        <a:prstGeom xmlns:a="http://schemas.openxmlformats.org/drawingml/2006/main" prst="rect">
          <a:avLst/>
        </a:prstGeom>
        <a:noFill xmlns:a="http://schemas.openxmlformats.org/drawingml/2006/main"/>
        <a:ln xmlns:a="http://schemas.openxmlformats.org/drawingml/2006/main">
          <a:solidFill>
            <a:srgbClr val="DEDEDE"/>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dirty="0" smtClean="0"/>
            <a:t>n = 2,187 (all respondents).)</a:t>
          </a:r>
          <a:endParaRPr lang="en-AU" sz="1200" dirty="0"/>
        </a:p>
      </cdr:txBody>
    </cdr:sp>
  </cdr:relSizeAnchor>
</c:userShapes>
</file>

<file path=ppt/drawings/drawing7.xml><?xml version="1.0" encoding="utf-8"?>
<c:userShapes xmlns:c="http://schemas.openxmlformats.org/drawingml/2006/chart">
  <cdr:relSizeAnchor xmlns:cdr="http://schemas.openxmlformats.org/drawingml/2006/chartDrawing">
    <cdr:from>
      <cdr:x>0.4825</cdr:x>
      <cdr:y>0.22906</cdr:y>
    </cdr:from>
    <cdr:to>
      <cdr:x>0.61442</cdr:x>
      <cdr:y>0.29706</cdr:y>
    </cdr:to>
    <cdr:sp macro="" textlink="">
      <cdr:nvSpPr>
        <cdr:cNvPr id="2" name="TextBox 3"/>
        <cdr:cNvSpPr txBox="1"/>
      </cdr:nvSpPr>
      <cdr:spPr>
        <a:xfrm xmlns:a="http://schemas.openxmlformats.org/drawingml/2006/main">
          <a:off x="3970784" y="1036712"/>
          <a:ext cx="1085682"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a:lstStyle>
        <a:p xmlns:a="http://schemas.openxmlformats.org/drawingml/2006/main">
          <a:r>
            <a:rPr lang="en-AU" sz="1400" dirty="0">
              <a:solidFill>
                <a:srgbClr val="FF0000"/>
              </a:solidFill>
            </a:rPr>
            <a:t>Parents </a:t>
          </a:r>
          <a:r>
            <a:rPr lang="en-AU" sz="1400" dirty="0" smtClean="0">
              <a:solidFill>
                <a:srgbClr val="FF0000"/>
              </a:solidFill>
            </a:rPr>
            <a:t>74%</a:t>
          </a:r>
          <a:endParaRPr lang="en-AU" sz="1400" dirty="0">
            <a:solidFill>
              <a:srgbClr val="FF0000"/>
            </a:solidFill>
          </a:endParaRPr>
        </a:p>
      </cdr:txBody>
    </cdr:sp>
  </cdr:relSizeAnchor>
  <cdr:relSizeAnchor xmlns:cdr="http://schemas.openxmlformats.org/drawingml/2006/chartDrawing">
    <cdr:from>
      <cdr:x>0.4825</cdr:x>
      <cdr:y>0.5</cdr:y>
    </cdr:from>
    <cdr:to>
      <cdr:x>0.61442</cdr:x>
      <cdr:y>0.568</cdr:y>
    </cdr:to>
    <cdr:sp macro="" textlink="">
      <cdr:nvSpPr>
        <cdr:cNvPr id="3" name="TextBox 3"/>
        <cdr:cNvSpPr txBox="1"/>
      </cdr:nvSpPr>
      <cdr:spPr>
        <a:xfrm xmlns:a="http://schemas.openxmlformats.org/drawingml/2006/main">
          <a:off x="3970784" y="2262981"/>
          <a:ext cx="1085682"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a:lstStyle>
        <a:p xmlns:a="http://schemas.openxmlformats.org/drawingml/2006/main">
          <a:r>
            <a:rPr lang="en-AU" sz="1400" dirty="0">
              <a:solidFill>
                <a:srgbClr val="FF0000"/>
              </a:solidFill>
            </a:rPr>
            <a:t>Parents </a:t>
          </a:r>
          <a:r>
            <a:rPr lang="en-AU" sz="1400" dirty="0" smtClean="0">
              <a:solidFill>
                <a:srgbClr val="FF0000"/>
              </a:solidFill>
            </a:rPr>
            <a:t>61%</a:t>
          </a:r>
          <a:endParaRPr lang="en-AU" sz="1400" dirty="0">
            <a:solidFill>
              <a:srgbClr val="FF0000"/>
            </a:solidFill>
          </a:endParaRPr>
        </a:p>
      </cdr:txBody>
    </cdr:sp>
  </cdr:relSizeAnchor>
  <cdr:relSizeAnchor xmlns:cdr="http://schemas.openxmlformats.org/drawingml/2006/chartDrawing">
    <cdr:from>
      <cdr:x>0.4825</cdr:x>
      <cdr:y>0.77</cdr:y>
    </cdr:from>
    <cdr:to>
      <cdr:x>0.61538</cdr:x>
      <cdr:y>0.838</cdr:y>
    </cdr:to>
    <cdr:sp macro="" textlink="">
      <cdr:nvSpPr>
        <cdr:cNvPr id="5" name="TextBox 3"/>
        <cdr:cNvSpPr txBox="1"/>
      </cdr:nvSpPr>
      <cdr:spPr>
        <a:xfrm xmlns:a="http://schemas.openxmlformats.org/drawingml/2006/main">
          <a:off x="3970784" y="3484984"/>
          <a:ext cx="1093569"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400" dirty="0">
              <a:solidFill>
                <a:srgbClr val="FF0000"/>
              </a:solidFill>
            </a:rPr>
            <a:t>Parents </a:t>
          </a:r>
          <a:r>
            <a:rPr lang="en-AU" sz="1400" dirty="0" smtClean="0">
              <a:solidFill>
                <a:srgbClr val="FF0000"/>
              </a:solidFill>
            </a:rPr>
            <a:t>38%</a:t>
          </a:r>
          <a:endParaRPr lang="en-AU" sz="1400" dirty="0">
            <a:solidFill>
              <a:srgbClr val="FF0000"/>
            </a:solidFill>
          </a:endParaRPr>
        </a:p>
      </cdr:txBody>
    </cdr:sp>
  </cdr:relSizeAnchor>
  <cdr:relSizeAnchor xmlns:cdr="http://schemas.openxmlformats.org/drawingml/2006/chartDrawing">
    <cdr:from>
      <cdr:x>0.00617</cdr:x>
      <cdr:y>0.81639</cdr:y>
    </cdr:from>
    <cdr:to>
      <cdr:x>0.14603</cdr:x>
      <cdr:y>1</cdr:y>
    </cdr:to>
    <cdr:sp macro="" textlink="">
      <cdr:nvSpPr>
        <cdr:cNvPr id="6" name="TextBox 4"/>
        <cdr:cNvSpPr txBox="1"/>
      </cdr:nvSpPr>
      <cdr:spPr>
        <a:xfrm xmlns:a="http://schemas.openxmlformats.org/drawingml/2006/main">
          <a:off x="50800" y="3745766"/>
          <a:ext cx="1150982" cy="830997"/>
        </a:xfrm>
        <a:prstGeom xmlns:a="http://schemas.openxmlformats.org/drawingml/2006/main" prst="rect">
          <a:avLst/>
        </a:prstGeom>
        <a:noFill xmlns:a="http://schemas.openxmlformats.org/drawingml/2006/main"/>
        <a:ln xmlns:a="http://schemas.openxmlformats.org/drawingml/2006/main">
          <a:solidFill>
            <a:srgbClr val="DEDEDE"/>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dirty="0" smtClean="0"/>
            <a:t>n = 2,187 (all respondents). Parents: n = 467 (weighted)</a:t>
          </a:r>
          <a:endParaRPr lang="en-AU"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888"/>
          </a:xfrm>
          <a:prstGeom prst="rect">
            <a:avLst/>
          </a:prstGeom>
        </p:spPr>
        <p:txBody>
          <a:bodyPr vert="horz" lIns="91440" tIns="45720" rIns="91440" bIns="45720" rtlCol="0"/>
          <a:lstStyle>
            <a:lvl1pPr algn="r">
              <a:defRPr sz="1200"/>
            </a:lvl1pPr>
          </a:lstStyle>
          <a:p>
            <a:fld id="{9BBFFFD8-395D-43F0-AC61-916B241EBAD0}" type="datetimeFigureOut">
              <a:rPr lang="en-AU" smtClean="0"/>
              <a:t>1/02/2017</a:t>
            </a:fld>
            <a:endParaRPr lang="en-AU"/>
          </a:p>
        </p:txBody>
      </p:sp>
      <p:sp>
        <p:nvSpPr>
          <p:cNvPr id="4" name="Footer Placeholder 3"/>
          <p:cNvSpPr>
            <a:spLocks noGrp="1"/>
          </p:cNvSpPr>
          <p:nvPr>
            <p:ph type="ftr" sz="quarter" idx="2"/>
          </p:nvPr>
        </p:nvSpPr>
        <p:spPr>
          <a:xfrm>
            <a:off x="0" y="9428164"/>
            <a:ext cx="2945659"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164"/>
            <a:ext cx="2945659" cy="496887"/>
          </a:xfrm>
          <a:prstGeom prst="rect">
            <a:avLst/>
          </a:prstGeom>
        </p:spPr>
        <p:txBody>
          <a:bodyPr vert="horz" lIns="91440" tIns="45720" rIns="91440" bIns="45720" rtlCol="0" anchor="b"/>
          <a:lstStyle>
            <a:lvl1pPr algn="r">
              <a:defRPr sz="1200"/>
            </a:lvl1pPr>
          </a:lstStyle>
          <a:p>
            <a:fld id="{937E3F06-A493-4D5D-A341-1E807A55319C}" type="slidenum">
              <a:rPr lang="en-AU" smtClean="0"/>
              <a:t>‹#›</a:t>
            </a:fld>
            <a:endParaRPr lang="en-AU"/>
          </a:p>
        </p:txBody>
      </p:sp>
    </p:spTree>
    <p:extLst>
      <p:ext uri="{BB962C8B-B14F-4D97-AF65-F5344CB8AC3E}">
        <p14:creationId xmlns:p14="http://schemas.microsoft.com/office/powerpoint/2010/main" val="413938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0650E0-653B-4DCE-BE92-69E78C39209A}" type="datetimeFigureOut">
              <a:rPr lang="en-AU" smtClean="0"/>
              <a:t>1/02/2017</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46C938-548A-43BD-AEED-12A3E9E6B128}" type="slidenum">
              <a:rPr lang="en-AU" smtClean="0"/>
              <a:t>‹#›</a:t>
            </a:fld>
            <a:endParaRPr lang="en-AU"/>
          </a:p>
        </p:txBody>
      </p:sp>
    </p:spTree>
    <p:extLst>
      <p:ext uri="{BB962C8B-B14F-4D97-AF65-F5344CB8AC3E}">
        <p14:creationId xmlns:p14="http://schemas.microsoft.com/office/powerpoint/2010/main" val="425774797"/>
      </p:ext>
    </p:extLst>
  </p:cSld>
  <p:clrMap bg1="lt1" tx1="dk1" bg2="lt2" tx2="dk2" accent1="accent1" accent2="accent2" accent3="accent3" accent4="accent4" accent5="accent5" accent6="accent6" hlink="hlink" folHlink="folHlink"/>
  <p:hf hdr="0" ftr="0" dt="0"/>
  <p:notesStyle>
    <a:lvl1pPr marL="0" algn="l" defTabSz="914312" rtl="0" eaLnBrk="1" latinLnBrk="0" hangingPunct="1">
      <a:defRPr sz="1200" kern="1200">
        <a:solidFill>
          <a:schemeClr val="tx1"/>
        </a:solidFill>
        <a:latin typeface="+mn-lt"/>
        <a:ea typeface="+mn-ea"/>
        <a:cs typeface="+mn-cs"/>
      </a:defRPr>
    </a:lvl1pPr>
    <a:lvl2pPr marL="457156" algn="l" defTabSz="914312" rtl="0" eaLnBrk="1" latinLnBrk="0" hangingPunct="1">
      <a:defRPr sz="1200" kern="1200">
        <a:solidFill>
          <a:schemeClr val="tx1"/>
        </a:solidFill>
        <a:latin typeface="+mn-lt"/>
        <a:ea typeface="+mn-ea"/>
        <a:cs typeface="+mn-cs"/>
      </a:defRPr>
    </a:lvl2pPr>
    <a:lvl3pPr marL="914312" algn="l" defTabSz="914312" rtl="0" eaLnBrk="1" latinLnBrk="0" hangingPunct="1">
      <a:defRPr sz="1200" kern="1200">
        <a:solidFill>
          <a:schemeClr val="tx1"/>
        </a:solidFill>
        <a:latin typeface="+mn-lt"/>
        <a:ea typeface="+mn-ea"/>
        <a:cs typeface="+mn-cs"/>
      </a:defRPr>
    </a:lvl3pPr>
    <a:lvl4pPr marL="1371467" algn="l" defTabSz="914312" rtl="0" eaLnBrk="1" latinLnBrk="0" hangingPunct="1">
      <a:defRPr sz="1200" kern="1200">
        <a:solidFill>
          <a:schemeClr val="tx1"/>
        </a:solidFill>
        <a:latin typeface="+mn-lt"/>
        <a:ea typeface="+mn-ea"/>
        <a:cs typeface="+mn-cs"/>
      </a:defRPr>
    </a:lvl4pPr>
    <a:lvl5pPr marL="1828623" algn="l" defTabSz="914312" rtl="0" eaLnBrk="1" latinLnBrk="0" hangingPunct="1">
      <a:defRPr sz="1200" kern="1200">
        <a:solidFill>
          <a:schemeClr val="tx1"/>
        </a:solidFill>
        <a:latin typeface="+mn-lt"/>
        <a:ea typeface="+mn-ea"/>
        <a:cs typeface="+mn-cs"/>
      </a:defRPr>
    </a:lvl5pPr>
    <a:lvl6pPr marL="2285779" algn="l" defTabSz="914312" rtl="0" eaLnBrk="1" latinLnBrk="0" hangingPunct="1">
      <a:defRPr sz="1200" kern="1200">
        <a:solidFill>
          <a:schemeClr val="tx1"/>
        </a:solidFill>
        <a:latin typeface="+mn-lt"/>
        <a:ea typeface="+mn-ea"/>
        <a:cs typeface="+mn-cs"/>
      </a:defRPr>
    </a:lvl6pPr>
    <a:lvl7pPr marL="2742935" algn="l" defTabSz="914312" rtl="0" eaLnBrk="1" latinLnBrk="0" hangingPunct="1">
      <a:defRPr sz="1200" kern="1200">
        <a:solidFill>
          <a:schemeClr val="tx1"/>
        </a:solidFill>
        <a:latin typeface="+mn-lt"/>
        <a:ea typeface="+mn-ea"/>
        <a:cs typeface="+mn-cs"/>
      </a:defRPr>
    </a:lvl7pPr>
    <a:lvl8pPr marL="3200090" algn="l" defTabSz="914312" rtl="0" eaLnBrk="1" latinLnBrk="0" hangingPunct="1">
      <a:defRPr sz="1200" kern="1200">
        <a:solidFill>
          <a:schemeClr val="tx1"/>
        </a:solidFill>
        <a:latin typeface="+mn-lt"/>
        <a:ea typeface="+mn-ea"/>
        <a:cs typeface="+mn-cs"/>
      </a:defRPr>
    </a:lvl8pPr>
    <a:lvl9pPr marL="3657246" algn="l" defTabSz="9143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a:t>
            </a:fld>
            <a:endParaRPr lang="en-AU"/>
          </a:p>
        </p:txBody>
      </p:sp>
    </p:spTree>
    <p:extLst>
      <p:ext uri="{BB962C8B-B14F-4D97-AF65-F5344CB8AC3E}">
        <p14:creationId xmlns:p14="http://schemas.microsoft.com/office/powerpoint/2010/main" val="4177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10</a:t>
            </a:fld>
            <a:endParaRPr lang="en-AU"/>
          </a:p>
        </p:txBody>
      </p:sp>
    </p:spTree>
    <p:extLst>
      <p:ext uri="{BB962C8B-B14F-4D97-AF65-F5344CB8AC3E}">
        <p14:creationId xmlns:p14="http://schemas.microsoft.com/office/powerpoint/2010/main" val="3675815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2346C938-548A-43BD-AEED-12A3E9E6B128}" type="slidenum">
              <a:rPr lang="en-AU" smtClean="0"/>
              <a:t>11</a:t>
            </a:fld>
            <a:endParaRPr lang="en-AU"/>
          </a:p>
        </p:txBody>
      </p:sp>
    </p:spTree>
    <p:extLst>
      <p:ext uri="{BB962C8B-B14F-4D97-AF65-F5344CB8AC3E}">
        <p14:creationId xmlns:p14="http://schemas.microsoft.com/office/powerpoint/2010/main" val="213352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12</a:t>
            </a:fld>
            <a:endParaRPr lang="en-AU"/>
          </a:p>
        </p:txBody>
      </p:sp>
    </p:spTree>
    <p:extLst>
      <p:ext uri="{BB962C8B-B14F-4D97-AF65-F5344CB8AC3E}">
        <p14:creationId xmlns:p14="http://schemas.microsoft.com/office/powerpoint/2010/main" val="172682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2346C938-548A-43BD-AEED-12A3E9E6B128}" type="slidenum">
              <a:rPr lang="en-AU" smtClean="0"/>
              <a:t>13</a:t>
            </a:fld>
            <a:endParaRPr lang="en-AU"/>
          </a:p>
        </p:txBody>
      </p:sp>
    </p:spTree>
    <p:extLst>
      <p:ext uri="{BB962C8B-B14F-4D97-AF65-F5344CB8AC3E}">
        <p14:creationId xmlns:p14="http://schemas.microsoft.com/office/powerpoint/2010/main" val="2559076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14</a:t>
            </a:fld>
            <a:endParaRPr lang="en-AU"/>
          </a:p>
        </p:txBody>
      </p:sp>
    </p:spTree>
    <p:extLst>
      <p:ext uri="{BB962C8B-B14F-4D97-AF65-F5344CB8AC3E}">
        <p14:creationId xmlns:p14="http://schemas.microsoft.com/office/powerpoint/2010/main" val="271086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15</a:t>
            </a:fld>
            <a:endParaRPr lang="en-AU"/>
          </a:p>
        </p:txBody>
      </p:sp>
    </p:spTree>
    <p:extLst>
      <p:ext uri="{BB962C8B-B14F-4D97-AF65-F5344CB8AC3E}">
        <p14:creationId xmlns:p14="http://schemas.microsoft.com/office/powerpoint/2010/main" val="254863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16</a:t>
            </a:fld>
            <a:endParaRPr lang="en-AU"/>
          </a:p>
        </p:txBody>
      </p:sp>
    </p:spTree>
    <p:extLst>
      <p:ext uri="{BB962C8B-B14F-4D97-AF65-F5344CB8AC3E}">
        <p14:creationId xmlns:p14="http://schemas.microsoft.com/office/powerpoint/2010/main" val="1685553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17</a:t>
            </a:fld>
            <a:endParaRPr lang="en-AU"/>
          </a:p>
        </p:txBody>
      </p:sp>
    </p:spTree>
    <p:extLst>
      <p:ext uri="{BB962C8B-B14F-4D97-AF65-F5344CB8AC3E}">
        <p14:creationId xmlns:p14="http://schemas.microsoft.com/office/powerpoint/2010/main" val="1661442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346C938-548A-43BD-AEED-12A3E9E6B128}" type="slidenum">
              <a:rPr lang="en-AU" smtClean="0"/>
              <a:t>18</a:t>
            </a:fld>
            <a:endParaRPr lang="en-AU"/>
          </a:p>
        </p:txBody>
      </p:sp>
    </p:spTree>
    <p:extLst>
      <p:ext uri="{BB962C8B-B14F-4D97-AF65-F5344CB8AC3E}">
        <p14:creationId xmlns:p14="http://schemas.microsoft.com/office/powerpoint/2010/main" val="57268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2"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19</a:t>
            </a:fld>
            <a:endParaRPr lang="en-AU"/>
          </a:p>
        </p:txBody>
      </p:sp>
    </p:spTree>
    <p:extLst>
      <p:ext uri="{BB962C8B-B14F-4D97-AF65-F5344CB8AC3E}">
        <p14:creationId xmlns:p14="http://schemas.microsoft.com/office/powerpoint/2010/main" val="20964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2</a:t>
            </a:fld>
            <a:endParaRPr lang="en-AU"/>
          </a:p>
        </p:txBody>
      </p:sp>
    </p:spTree>
    <p:extLst>
      <p:ext uri="{BB962C8B-B14F-4D97-AF65-F5344CB8AC3E}">
        <p14:creationId xmlns:p14="http://schemas.microsoft.com/office/powerpoint/2010/main" val="3960861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20</a:t>
            </a:fld>
            <a:endParaRPr lang="en-AU"/>
          </a:p>
        </p:txBody>
      </p:sp>
    </p:spTree>
    <p:extLst>
      <p:ext uri="{BB962C8B-B14F-4D97-AF65-F5344CB8AC3E}">
        <p14:creationId xmlns:p14="http://schemas.microsoft.com/office/powerpoint/2010/main" val="418009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look at perceptions</a:t>
            </a:r>
            <a:r>
              <a:rPr lang="en-AU" baseline="0" dirty="0" smtClean="0"/>
              <a:t> of ratings decisions. For this part of the survey, we questioned </a:t>
            </a:r>
            <a:r>
              <a:rPr lang="en-AU" u="sng" baseline="0" dirty="0" smtClean="0"/>
              <a:t>the whole sample </a:t>
            </a:r>
            <a:r>
              <a:rPr lang="en-AU" baseline="0" dirty="0" smtClean="0"/>
              <a:t>(not just parents and carers but a cross section of the community), and </a:t>
            </a:r>
            <a:r>
              <a:rPr lang="en-AU" u="sng" baseline="0" dirty="0" smtClean="0"/>
              <a:t>asked them to think only about films and computer games, not television, as we wanted views on the decisions of the Classification Board.</a:t>
            </a:r>
          </a:p>
          <a:p>
            <a:endParaRPr lang="en-AU" baseline="0" dirty="0" smtClean="0"/>
          </a:p>
          <a:p>
            <a:r>
              <a:rPr lang="en-AU" baseline="0" dirty="0" smtClean="0"/>
              <a:t>READ</a:t>
            </a:r>
          </a:p>
          <a:p>
            <a:endParaRPr lang="en-AU" baseline="0" dirty="0" smtClean="0"/>
          </a:p>
          <a:p>
            <a:r>
              <a:rPr lang="en-AU" baseline="0" dirty="0" smtClean="0"/>
              <a:t>It is interesting that people were more likely to consider ratings overall to be too lenient than too strict. </a:t>
            </a:r>
          </a:p>
          <a:p>
            <a:endParaRPr lang="en-AU" baseline="0" dirty="0" smtClean="0"/>
          </a:p>
          <a:p>
            <a:r>
              <a:rPr lang="en-AU" baseline="0" dirty="0" smtClean="0"/>
              <a:t>If asked:</a:t>
            </a:r>
          </a:p>
          <a:p>
            <a:endParaRPr lang="en-AU" baseline="0" dirty="0" smtClean="0"/>
          </a:p>
          <a:p>
            <a:r>
              <a:rPr lang="en-AU" baseline="0" dirty="0" smtClean="0"/>
              <a:t>We asked for an overall impression in this question, and I will show you results of more specific questions about film and games separately in the next slide</a:t>
            </a:r>
          </a:p>
          <a:p>
            <a:endParaRPr lang="en-AU" baseline="0" dirty="0" smtClean="0"/>
          </a:p>
          <a:p>
            <a:r>
              <a:rPr lang="en-AU" baseline="0" dirty="0" smtClean="0"/>
              <a:t>The findings were pretty uniform across gamers and non gamers.</a:t>
            </a:r>
          </a:p>
          <a:p>
            <a:endParaRPr lang="en-AU" baseline="0" dirty="0" smtClean="0"/>
          </a:p>
          <a:p>
            <a:r>
              <a:rPr lang="en-AU" baseline="0" dirty="0" smtClean="0"/>
              <a:t>Previous research from 2007 had 70% of computer gamers saying ratings of games were about right, and 77% of film viewers saying the ratings of these were about right. While this might seem more positive, it is important to note that only gamers were asked about games ratings</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21</a:t>
            </a:fld>
            <a:endParaRPr lang="en-AU"/>
          </a:p>
        </p:txBody>
      </p:sp>
    </p:spTree>
    <p:extLst>
      <p:ext uri="{BB962C8B-B14F-4D97-AF65-F5344CB8AC3E}">
        <p14:creationId xmlns:p14="http://schemas.microsoft.com/office/powerpoint/2010/main" val="1457130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2346C938-548A-43BD-AEED-12A3E9E6B128}" type="slidenum">
              <a:rPr lang="en-AU" smtClean="0"/>
              <a:t>22</a:t>
            </a:fld>
            <a:endParaRPr lang="en-AU"/>
          </a:p>
        </p:txBody>
      </p:sp>
    </p:spTree>
    <p:extLst>
      <p:ext uri="{BB962C8B-B14F-4D97-AF65-F5344CB8AC3E}">
        <p14:creationId xmlns:p14="http://schemas.microsoft.com/office/powerpoint/2010/main" val="716628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2346C938-548A-43BD-AEED-12A3E9E6B128}" type="slidenum">
              <a:rPr lang="en-AU" smtClean="0"/>
              <a:t>23</a:t>
            </a:fld>
            <a:endParaRPr lang="en-AU"/>
          </a:p>
        </p:txBody>
      </p:sp>
    </p:spTree>
    <p:extLst>
      <p:ext uri="{BB962C8B-B14F-4D97-AF65-F5344CB8AC3E}">
        <p14:creationId xmlns:p14="http://schemas.microsoft.com/office/powerpoint/2010/main" val="969572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2346C938-548A-43BD-AEED-12A3E9E6B128}" type="slidenum">
              <a:rPr lang="en-AU" smtClean="0"/>
              <a:t>24</a:t>
            </a:fld>
            <a:endParaRPr lang="en-AU"/>
          </a:p>
        </p:txBody>
      </p:sp>
    </p:spTree>
    <p:extLst>
      <p:ext uri="{BB962C8B-B14F-4D97-AF65-F5344CB8AC3E}">
        <p14:creationId xmlns:p14="http://schemas.microsoft.com/office/powerpoint/2010/main" val="413613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25</a:t>
            </a:fld>
            <a:endParaRPr lang="en-AU"/>
          </a:p>
        </p:txBody>
      </p:sp>
    </p:spTree>
    <p:extLst>
      <p:ext uri="{BB962C8B-B14F-4D97-AF65-F5344CB8AC3E}">
        <p14:creationId xmlns:p14="http://schemas.microsoft.com/office/powerpoint/2010/main" val="1238706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26</a:t>
            </a:fld>
            <a:endParaRPr lang="en-AU"/>
          </a:p>
        </p:txBody>
      </p:sp>
    </p:spTree>
    <p:extLst>
      <p:ext uri="{BB962C8B-B14F-4D97-AF65-F5344CB8AC3E}">
        <p14:creationId xmlns:p14="http://schemas.microsoft.com/office/powerpoint/2010/main" val="2753812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27</a:t>
            </a:fld>
            <a:endParaRPr lang="en-AU"/>
          </a:p>
        </p:txBody>
      </p:sp>
    </p:spTree>
    <p:extLst>
      <p:ext uri="{BB962C8B-B14F-4D97-AF65-F5344CB8AC3E}">
        <p14:creationId xmlns:p14="http://schemas.microsoft.com/office/powerpoint/2010/main" val="4112292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346C938-548A-43BD-AEED-12A3E9E6B128}" type="slidenum">
              <a:rPr lang="en-AU" smtClean="0"/>
              <a:t>28</a:t>
            </a:fld>
            <a:endParaRPr lang="en-AU"/>
          </a:p>
        </p:txBody>
      </p:sp>
    </p:spTree>
    <p:extLst>
      <p:ext uri="{BB962C8B-B14F-4D97-AF65-F5344CB8AC3E}">
        <p14:creationId xmlns:p14="http://schemas.microsoft.com/office/powerpoint/2010/main" val="255922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3</a:t>
            </a:fld>
            <a:endParaRPr lang="en-AU"/>
          </a:p>
        </p:txBody>
      </p:sp>
    </p:spTree>
    <p:extLst>
      <p:ext uri="{BB962C8B-B14F-4D97-AF65-F5344CB8AC3E}">
        <p14:creationId xmlns:p14="http://schemas.microsoft.com/office/powerpoint/2010/main" val="2579718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4</a:t>
            </a:fld>
            <a:endParaRPr lang="en-AU"/>
          </a:p>
        </p:txBody>
      </p:sp>
    </p:spTree>
    <p:extLst>
      <p:ext uri="{BB962C8B-B14F-4D97-AF65-F5344CB8AC3E}">
        <p14:creationId xmlns:p14="http://schemas.microsoft.com/office/powerpoint/2010/main" val="265222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5</a:t>
            </a:fld>
            <a:endParaRPr lang="en-AU"/>
          </a:p>
        </p:txBody>
      </p:sp>
    </p:spTree>
    <p:extLst>
      <p:ext uri="{BB962C8B-B14F-4D97-AF65-F5344CB8AC3E}">
        <p14:creationId xmlns:p14="http://schemas.microsoft.com/office/powerpoint/2010/main" val="64329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2346C938-548A-43BD-AEED-12A3E9E6B128}" type="slidenum">
              <a:rPr lang="en-AU" smtClean="0"/>
              <a:t>6</a:t>
            </a:fld>
            <a:endParaRPr lang="en-AU"/>
          </a:p>
        </p:txBody>
      </p:sp>
    </p:spTree>
    <p:extLst>
      <p:ext uri="{BB962C8B-B14F-4D97-AF65-F5344CB8AC3E}">
        <p14:creationId xmlns:p14="http://schemas.microsoft.com/office/powerpoint/2010/main" val="281802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7</a:t>
            </a:fld>
            <a:endParaRPr lang="en-AU"/>
          </a:p>
        </p:txBody>
      </p:sp>
    </p:spTree>
    <p:extLst>
      <p:ext uri="{BB962C8B-B14F-4D97-AF65-F5344CB8AC3E}">
        <p14:creationId xmlns:p14="http://schemas.microsoft.com/office/powerpoint/2010/main" val="70083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8</a:t>
            </a:fld>
            <a:endParaRPr lang="en-AU"/>
          </a:p>
        </p:txBody>
      </p:sp>
    </p:spTree>
    <p:extLst>
      <p:ext uri="{BB962C8B-B14F-4D97-AF65-F5344CB8AC3E}">
        <p14:creationId xmlns:p14="http://schemas.microsoft.com/office/powerpoint/2010/main" val="63321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9</a:t>
            </a:fld>
            <a:endParaRPr lang="en-AU"/>
          </a:p>
        </p:txBody>
      </p:sp>
    </p:spTree>
    <p:extLst>
      <p:ext uri="{BB962C8B-B14F-4D97-AF65-F5344CB8AC3E}">
        <p14:creationId xmlns:p14="http://schemas.microsoft.com/office/powerpoint/2010/main" val="22251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08EA9-7DB1-9E40-BADB-6EE2EDAC43D9}"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10EB2-1ACA-404F-8AFB-CB48F24BD6E7}" type="slidenum">
              <a:rPr lang="en-US" smtClean="0"/>
              <a:t>‹#›</a:t>
            </a:fld>
            <a:endParaRPr lang="en-US"/>
          </a:p>
        </p:txBody>
      </p:sp>
    </p:spTree>
    <p:extLst>
      <p:ext uri="{BB962C8B-B14F-4D97-AF65-F5344CB8AC3E}">
        <p14:creationId xmlns:p14="http://schemas.microsoft.com/office/powerpoint/2010/main" val="3346903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69BED22A-CBA7-8640-8E26-7EE3211546DE}"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A969C-24D1-7242-B8E1-2156F1B52821}" type="slidenum">
              <a:rPr lang="en-US" smtClean="0"/>
              <a:t>‹#›</a:t>
            </a:fld>
            <a:endParaRPr lang="en-US"/>
          </a:p>
        </p:txBody>
      </p:sp>
    </p:spTree>
    <p:extLst>
      <p:ext uri="{BB962C8B-B14F-4D97-AF65-F5344CB8AC3E}">
        <p14:creationId xmlns:p14="http://schemas.microsoft.com/office/powerpoint/2010/main" val="1689426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ED22A-CBA7-8640-8E26-7EE3211546DE}"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A969C-24D1-7242-B8E1-2156F1B52821}" type="slidenum">
              <a:rPr lang="en-US" smtClean="0"/>
              <a:t>‹#›</a:t>
            </a:fld>
            <a:endParaRPr lang="en-US"/>
          </a:p>
        </p:txBody>
      </p:sp>
    </p:spTree>
    <p:extLst>
      <p:ext uri="{BB962C8B-B14F-4D97-AF65-F5344CB8AC3E}">
        <p14:creationId xmlns:p14="http://schemas.microsoft.com/office/powerpoint/2010/main" val="1345836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55" y="272654"/>
            <a:ext cx="3008118" cy="1162050"/>
          </a:xfrm>
        </p:spPr>
        <p:txBody>
          <a:bodyPr anchor="b"/>
          <a:lstStyle>
            <a:lvl1pPr algn="l">
              <a:defRPr sz="1300" b="1"/>
            </a:lvl1pPr>
          </a:lstStyle>
          <a:p>
            <a:r>
              <a:rPr lang="en-AU" smtClean="0"/>
              <a:t>Click to edit Master title style</a:t>
            </a:r>
            <a:endParaRPr lang="en-US"/>
          </a:p>
        </p:txBody>
      </p:sp>
      <p:sp>
        <p:nvSpPr>
          <p:cNvPr id="3" name="Content Placeholder 2"/>
          <p:cNvSpPr>
            <a:spLocks noGrp="1"/>
          </p:cNvSpPr>
          <p:nvPr>
            <p:ph idx="1"/>
          </p:nvPr>
        </p:nvSpPr>
        <p:spPr>
          <a:xfrm>
            <a:off x="3575098" y="272653"/>
            <a:ext cx="5111747" cy="5853113"/>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155" y="1434703"/>
            <a:ext cx="3008118" cy="46910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9BED22A-CBA7-8640-8E26-7EE3211546DE}"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A969C-24D1-7242-B8E1-2156F1B52821}" type="slidenum">
              <a:rPr lang="en-US" smtClean="0"/>
              <a:t>‹#›</a:t>
            </a:fld>
            <a:endParaRPr lang="en-US"/>
          </a:p>
        </p:txBody>
      </p:sp>
    </p:spTree>
    <p:extLst>
      <p:ext uri="{BB962C8B-B14F-4D97-AF65-F5344CB8AC3E}">
        <p14:creationId xmlns:p14="http://schemas.microsoft.com/office/powerpoint/2010/main" val="2250629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14" y="4800600"/>
            <a:ext cx="5486757" cy="566738"/>
          </a:xfrm>
        </p:spPr>
        <p:txBody>
          <a:bodyPr anchor="b"/>
          <a:lstStyle>
            <a:lvl1pPr algn="l">
              <a:defRPr sz="1300" b="1"/>
            </a:lvl1pPr>
          </a:lstStyle>
          <a:p>
            <a:r>
              <a:rPr lang="en-AU" smtClean="0"/>
              <a:t>Click to edit Master title style</a:t>
            </a:r>
            <a:endParaRPr lang="en-US"/>
          </a:p>
        </p:txBody>
      </p:sp>
      <p:sp>
        <p:nvSpPr>
          <p:cNvPr id="3" name="Picture Placeholder 2"/>
          <p:cNvSpPr>
            <a:spLocks noGrp="1"/>
          </p:cNvSpPr>
          <p:nvPr>
            <p:ph type="pic" idx="1"/>
          </p:nvPr>
        </p:nvSpPr>
        <p:spPr>
          <a:xfrm>
            <a:off x="1792014" y="613172"/>
            <a:ext cx="5486757" cy="4114800"/>
          </a:xfrm>
        </p:spPr>
        <p:txBody>
          <a:bodyPr/>
          <a:lstStyle>
            <a:lvl1pPr marL="0" indent="0">
              <a:buNone/>
              <a:defRPr sz="2000"/>
            </a:lvl1pPr>
            <a:lvl2pPr marL="287990" indent="0">
              <a:buNone/>
              <a:defRPr sz="1800"/>
            </a:lvl2pPr>
            <a:lvl3pPr marL="575981" indent="0">
              <a:buNone/>
              <a:defRPr sz="1500"/>
            </a:lvl3pPr>
            <a:lvl4pPr marL="863971" indent="0">
              <a:buNone/>
              <a:defRPr sz="1300"/>
            </a:lvl4pPr>
            <a:lvl5pPr marL="1151961" indent="0">
              <a:buNone/>
              <a:defRPr sz="1300"/>
            </a:lvl5pPr>
            <a:lvl6pPr marL="1439951" indent="0">
              <a:buNone/>
              <a:defRPr sz="1300"/>
            </a:lvl6pPr>
            <a:lvl7pPr marL="1727942" indent="0">
              <a:buNone/>
              <a:defRPr sz="1300"/>
            </a:lvl7pPr>
            <a:lvl8pPr marL="2015932" indent="0">
              <a:buNone/>
              <a:defRPr sz="1300"/>
            </a:lvl8pPr>
            <a:lvl9pPr marL="2303922" indent="0">
              <a:buNone/>
              <a:defRPr sz="1300"/>
            </a:lvl9pPr>
          </a:lstStyle>
          <a:p>
            <a:endParaRPr lang="en-US"/>
          </a:p>
        </p:txBody>
      </p:sp>
      <p:sp>
        <p:nvSpPr>
          <p:cNvPr id="4" name="Text Placeholder 3"/>
          <p:cNvSpPr>
            <a:spLocks noGrp="1"/>
          </p:cNvSpPr>
          <p:nvPr>
            <p:ph type="body" sz="half" idx="2"/>
          </p:nvPr>
        </p:nvSpPr>
        <p:spPr>
          <a:xfrm>
            <a:off x="1792014" y="5367337"/>
            <a:ext cx="5486757" cy="8048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9BED22A-CBA7-8640-8E26-7EE3211546DE}"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A969C-24D1-7242-B8E1-2156F1B52821}" type="slidenum">
              <a:rPr lang="en-US" smtClean="0"/>
              <a:t>‹#›</a:t>
            </a:fld>
            <a:endParaRPr lang="en-US"/>
          </a:p>
        </p:txBody>
      </p:sp>
    </p:spTree>
    <p:extLst>
      <p:ext uri="{BB962C8B-B14F-4D97-AF65-F5344CB8AC3E}">
        <p14:creationId xmlns:p14="http://schemas.microsoft.com/office/powerpoint/2010/main" val="99347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9BED22A-CBA7-8640-8E26-7EE3211546D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A969C-24D1-7242-B8E1-2156F1B52821}" type="slidenum">
              <a:rPr lang="en-US" smtClean="0"/>
              <a:t>‹#›</a:t>
            </a:fld>
            <a:endParaRPr lang="en-US"/>
          </a:p>
        </p:txBody>
      </p:sp>
    </p:spTree>
    <p:extLst>
      <p:ext uri="{BB962C8B-B14F-4D97-AF65-F5344CB8AC3E}">
        <p14:creationId xmlns:p14="http://schemas.microsoft.com/office/powerpoint/2010/main" val="279147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646" y="275035"/>
            <a:ext cx="2057199" cy="5850731"/>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155" y="275035"/>
            <a:ext cx="6086774" cy="5850731"/>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9BED22A-CBA7-8640-8E26-7EE3211546D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A969C-24D1-7242-B8E1-2156F1B52821}" type="slidenum">
              <a:rPr lang="en-US" smtClean="0"/>
              <a:t>‹#›</a:t>
            </a:fld>
            <a:endParaRPr lang="en-US"/>
          </a:p>
        </p:txBody>
      </p:sp>
    </p:spTree>
    <p:extLst>
      <p:ext uri="{BB962C8B-B14F-4D97-AF65-F5344CB8AC3E}">
        <p14:creationId xmlns:p14="http://schemas.microsoft.com/office/powerpoint/2010/main" val="2801787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6400E-C32C-4A8A-8C13-0C861392F3BC}" type="datetime1">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9825314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60217" cy="1143000"/>
          </a:xfrm>
        </p:spPr>
        <p:txBody>
          <a:bodyPr/>
          <a:lstStyle>
            <a:lvl1pPr algn="ctr">
              <a:defRPr b="0">
                <a:solidFill>
                  <a:srgbClr val="39618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7660217" cy="4525963"/>
          </a:xfrm>
        </p:spPr>
        <p:txBody>
          <a:bodyPr/>
          <a:lstStyle>
            <a:lvl1pPr>
              <a:defRPr>
                <a:solidFill>
                  <a:srgbClr val="396184"/>
                </a:solidFill>
              </a:defRPr>
            </a:lvl1pPr>
            <a:lvl2pPr>
              <a:defRPr>
                <a:solidFill>
                  <a:srgbClr val="396184"/>
                </a:solidFill>
              </a:defRPr>
            </a:lvl2pPr>
            <a:lvl3pPr>
              <a:defRPr>
                <a:solidFill>
                  <a:srgbClr val="396184"/>
                </a:solidFill>
              </a:defRPr>
            </a:lvl3pPr>
            <a:lvl4pPr>
              <a:defRPr>
                <a:solidFill>
                  <a:srgbClr val="396184"/>
                </a:solidFill>
              </a:defRPr>
            </a:lvl4pPr>
            <a:lvl5pPr>
              <a:defRPr>
                <a:solidFill>
                  <a:srgbClr val="39618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38453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6" indent="0">
              <a:buNone/>
              <a:defRPr sz="1800">
                <a:solidFill>
                  <a:schemeClr val="tx1">
                    <a:tint val="75000"/>
                  </a:schemeClr>
                </a:solidFill>
              </a:defRPr>
            </a:lvl2pPr>
            <a:lvl3pPr marL="914312" indent="0">
              <a:buNone/>
              <a:defRPr sz="1600">
                <a:solidFill>
                  <a:schemeClr val="tx1">
                    <a:tint val="75000"/>
                  </a:schemeClr>
                </a:solidFill>
              </a:defRPr>
            </a:lvl3pPr>
            <a:lvl4pPr marL="1371467" indent="0">
              <a:buNone/>
              <a:defRPr sz="1400">
                <a:solidFill>
                  <a:schemeClr val="tx1">
                    <a:tint val="75000"/>
                  </a:schemeClr>
                </a:solidFill>
              </a:defRPr>
            </a:lvl4pPr>
            <a:lvl5pPr marL="1828623" indent="0">
              <a:buNone/>
              <a:defRPr sz="1400">
                <a:solidFill>
                  <a:schemeClr val="tx1">
                    <a:tint val="75000"/>
                  </a:schemeClr>
                </a:solidFill>
              </a:defRPr>
            </a:lvl5pPr>
            <a:lvl6pPr marL="2285779" indent="0">
              <a:buNone/>
              <a:defRPr sz="1400">
                <a:solidFill>
                  <a:schemeClr val="tx1">
                    <a:tint val="75000"/>
                  </a:schemeClr>
                </a:solidFill>
              </a:defRPr>
            </a:lvl6pPr>
            <a:lvl7pPr marL="2742935" indent="0">
              <a:buNone/>
              <a:defRPr sz="1400">
                <a:solidFill>
                  <a:schemeClr val="tx1">
                    <a:tint val="75000"/>
                  </a:schemeClr>
                </a:solidFill>
              </a:defRPr>
            </a:lvl7pPr>
            <a:lvl8pPr marL="3200090" indent="0">
              <a:buNone/>
              <a:defRPr sz="1400">
                <a:solidFill>
                  <a:schemeClr val="tx1">
                    <a:tint val="75000"/>
                  </a:schemeClr>
                </a:solidFill>
              </a:defRPr>
            </a:lvl8pPr>
            <a:lvl9pPr marL="365724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E1870-988E-46C1-89A1-F40A24C97936}" type="datetime1">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21968371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2DE07-83EC-4171-8F71-85DB84338BB3}" type="datetime1">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28615448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155" y="1600200"/>
            <a:ext cx="4071540"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412" y="1600200"/>
            <a:ext cx="4072433"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208EA9-7DB1-9E40-BADB-6EE2EDAC43D9}"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10EB2-1ACA-404F-8AFB-CB48F24BD6E7}" type="slidenum">
              <a:rPr lang="en-US" smtClean="0"/>
              <a:t>‹#›</a:t>
            </a:fld>
            <a:endParaRPr lang="en-US"/>
          </a:p>
        </p:txBody>
      </p:sp>
    </p:spTree>
    <p:extLst>
      <p:ext uri="{BB962C8B-B14F-4D97-AF65-F5344CB8AC3E}">
        <p14:creationId xmlns:p14="http://schemas.microsoft.com/office/powerpoint/2010/main" val="20819235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6" indent="0">
              <a:buNone/>
              <a:defRPr sz="2000" b="1"/>
            </a:lvl2pPr>
            <a:lvl3pPr marL="914312" indent="0">
              <a:buNone/>
              <a:defRPr sz="1800" b="1"/>
            </a:lvl3pPr>
            <a:lvl4pPr marL="1371467" indent="0">
              <a:buNone/>
              <a:defRPr sz="1600" b="1"/>
            </a:lvl4pPr>
            <a:lvl5pPr marL="1828623" indent="0">
              <a:buNone/>
              <a:defRPr sz="1600" b="1"/>
            </a:lvl5pPr>
            <a:lvl6pPr marL="2285779" indent="0">
              <a:buNone/>
              <a:defRPr sz="1600" b="1"/>
            </a:lvl6pPr>
            <a:lvl7pPr marL="2742935" indent="0">
              <a:buNone/>
              <a:defRPr sz="1600" b="1"/>
            </a:lvl7pPr>
            <a:lvl8pPr marL="3200090" indent="0">
              <a:buNone/>
              <a:defRPr sz="1600" b="1"/>
            </a:lvl8pPr>
            <a:lvl9pPr marL="36572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6" indent="0">
              <a:buNone/>
              <a:defRPr sz="2000" b="1"/>
            </a:lvl2pPr>
            <a:lvl3pPr marL="914312" indent="0">
              <a:buNone/>
              <a:defRPr sz="1800" b="1"/>
            </a:lvl3pPr>
            <a:lvl4pPr marL="1371467" indent="0">
              <a:buNone/>
              <a:defRPr sz="1600" b="1"/>
            </a:lvl4pPr>
            <a:lvl5pPr marL="1828623" indent="0">
              <a:buNone/>
              <a:defRPr sz="1600" b="1"/>
            </a:lvl5pPr>
            <a:lvl6pPr marL="2285779" indent="0">
              <a:buNone/>
              <a:defRPr sz="1600" b="1"/>
            </a:lvl6pPr>
            <a:lvl7pPr marL="2742935" indent="0">
              <a:buNone/>
              <a:defRPr sz="1600" b="1"/>
            </a:lvl7pPr>
            <a:lvl8pPr marL="3200090" indent="0">
              <a:buNone/>
              <a:defRPr sz="1600" b="1"/>
            </a:lvl8pPr>
            <a:lvl9pPr marL="36572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D0CAB4-160C-40D1-AF6D-0CC2E9FFEE8C}" type="datetime1">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453897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7D6561-727A-49E9-A26C-3F70AE1588E7}" type="datetime1">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1406451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316EA-67B2-439B-B309-DC81FDFE73B2}" type="datetime1">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2534933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6" indent="0">
              <a:buNone/>
              <a:defRPr sz="1200"/>
            </a:lvl2pPr>
            <a:lvl3pPr marL="914312" indent="0">
              <a:buNone/>
              <a:defRPr sz="1000"/>
            </a:lvl3pPr>
            <a:lvl4pPr marL="1371467" indent="0">
              <a:buNone/>
              <a:defRPr sz="900"/>
            </a:lvl4pPr>
            <a:lvl5pPr marL="1828623" indent="0">
              <a:buNone/>
              <a:defRPr sz="900"/>
            </a:lvl5pPr>
            <a:lvl6pPr marL="2285779" indent="0">
              <a:buNone/>
              <a:defRPr sz="900"/>
            </a:lvl6pPr>
            <a:lvl7pPr marL="2742935" indent="0">
              <a:buNone/>
              <a:defRPr sz="900"/>
            </a:lvl7pPr>
            <a:lvl8pPr marL="3200090" indent="0">
              <a:buNone/>
              <a:defRPr sz="900"/>
            </a:lvl8pPr>
            <a:lvl9pPr marL="36572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E2C4F-CB64-4BAF-8D6C-52CCD88B99BF}" type="datetime1">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2044365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6" indent="0">
              <a:buNone/>
              <a:defRPr sz="2800"/>
            </a:lvl2pPr>
            <a:lvl3pPr marL="914312" indent="0">
              <a:buNone/>
              <a:defRPr sz="2400"/>
            </a:lvl3pPr>
            <a:lvl4pPr marL="1371467" indent="0">
              <a:buNone/>
              <a:defRPr sz="2000"/>
            </a:lvl4pPr>
            <a:lvl5pPr marL="1828623" indent="0">
              <a:buNone/>
              <a:defRPr sz="2000"/>
            </a:lvl5pPr>
            <a:lvl6pPr marL="2285779" indent="0">
              <a:buNone/>
              <a:defRPr sz="2000"/>
            </a:lvl6pPr>
            <a:lvl7pPr marL="2742935" indent="0">
              <a:buNone/>
              <a:defRPr sz="2000"/>
            </a:lvl7pPr>
            <a:lvl8pPr marL="3200090" indent="0">
              <a:buNone/>
              <a:defRPr sz="2000"/>
            </a:lvl8pPr>
            <a:lvl9pPr marL="365724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6" indent="0">
              <a:buNone/>
              <a:defRPr sz="1200"/>
            </a:lvl2pPr>
            <a:lvl3pPr marL="914312" indent="0">
              <a:buNone/>
              <a:defRPr sz="1000"/>
            </a:lvl3pPr>
            <a:lvl4pPr marL="1371467" indent="0">
              <a:buNone/>
              <a:defRPr sz="900"/>
            </a:lvl4pPr>
            <a:lvl5pPr marL="1828623" indent="0">
              <a:buNone/>
              <a:defRPr sz="900"/>
            </a:lvl5pPr>
            <a:lvl6pPr marL="2285779" indent="0">
              <a:buNone/>
              <a:defRPr sz="900"/>
            </a:lvl6pPr>
            <a:lvl7pPr marL="2742935" indent="0">
              <a:buNone/>
              <a:defRPr sz="900"/>
            </a:lvl7pPr>
            <a:lvl8pPr marL="3200090" indent="0">
              <a:buNone/>
              <a:defRPr sz="900"/>
            </a:lvl8pPr>
            <a:lvl9pPr marL="36572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3A7FA-8160-4138-AE7F-6231DD800B03}" type="datetime1">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40745054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Text Placeholder 3"/>
          <p:cNvSpPr>
            <a:spLocks noGrp="1"/>
          </p:cNvSpPr>
          <p:nvPr>
            <p:ph type="body" sz="quarter" idx="10"/>
          </p:nvPr>
        </p:nvSpPr>
        <p:spPr>
          <a:xfrm>
            <a:off x="422030" y="1508760"/>
            <a:ext cx="8305566" cy="4590288"/>
          </a:xfrm>
        </p:spPr>
        <p:txBody>
          <a:bodyPr lIns="0" tIns="0" rIns="0" bIns="0"/>
          <a:lstStyle>
            <a:lvl1pPr>
              <a:spcBef>
                <a:spcPts val="384"/>
              </a:spcBef>
              <a:defRPr/>
            </a:lvl1pPr>
            <a:lvl2pPr marL="457156" indent="-230378">
              <a:spcBef>
                <a:spcPts val="384"/>
              </a:spcBef>
              <a:defRPr/>
            </a:lvl2pPr>
            <a:lvl3pPr marL="914312" indent="-230378">
              <a:spcBef>
                <a:spcPts val="384"/>
              </a:spcBef>
              <a:defRPr/>
            </a:lvl3pPr>
            <a:lvl4pPr marL="1375067" indent="-233978">
              <a:spcBef>
                <a:spcPts val="384"/>
              </a:spcBef>
              <a:defRPr/>
            </a:lvl4pPr>
            <a:lvl5pPr marL="2059001" indent="-230378">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5560887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33" y="2130028"/>
            <a:ext cx="7772534" cy="1470422"/>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466" y="3886200"/>
            <a:ext cx="6401068" cy="1752600"/>
          </a:xfrm>
        </p:spPr>
        <p:txBody>
          <a:bodyPr/>
          <a:lstStyle>
            <a:lvl1pPr marL="0" indent="0" algn="ctr">
              <a:buNone/>
              <a:defRPr>
                <a:solidFill>
                  <a:schemeClr val="tx1">
                    <a:tint val="75000"/>
                  </a:schemeClr>
                </a:solidFill>
              </a:defRPr>
            </a:lvl1pPr>
            <a:lvl2pPr marL="287990" indent="0" algn="ctr">
              <a:buNone/>
              <a:defRPr>
                <a:solidFill>
                  <a:schemeClr val="tx1">
                    <a:tint val="75000"/>
                  </a:schemeClr>
                </a:solidFill>
              </a:defRPr>
            </a:lvl2pPr>
            <a:lvl3pPr marL="575981" indent="0" algn="ctr">
              <a:buNone/>
              <a:defRPr>
                <a:solidFill>
                  <a:schemeClr val="tx1">
                    <a:tint val="75000"/>
                  </a:schemeClr>
                </a:solidFill>
              </a:defRPr>
            </a:lvl3pPr>
            <a:lvl4pPr marL="863971" indent="0" algn="ctr">
              <a:buNone/>
              <a:defRPr>
                <a:solidFill>
                  <a:schemeClr val="tx1">
                    <a:tint val="75000"/>
                  </a:schemeClr>
                </a:solidFill>
              </a:defRPr>
            </a:lvl4pPr>
            <a:lvl5pPr marL="1151961" indent="0" algn="ctr">
              <a:buNone/>
              <a:defRPr>
                <a:solidFill>
                  <a:schemeClr val="tx1">
                    <a:tint val="75000"/>
                  </a:schemeClr>
                </a:solidFill>
              </a:defRPr>
            </a:lvl5pPr>
            <a:lvl6pPr marL="1439951" indent="0" algn="ctr">
              <a:buNone/>
              <a:defRPr>
                <a:solidFill>
                  <a:schemeClr val="tx1">
                    <a:tint val="75000"/>
                  </a:schemeClr>
                </a:solidFill>
              </a:defRPr>
            </a:lvl6pPr>
            <a:lvl7pPr marL="1727942" indent="0" algn="ctr">
              <a:buNone/>
              <a:defRPr>
                <a:solidFill>
                  <a:schemeClr val="tx1">
                    <a:tint val="75000"/>
                  </a:schemeClr>
                </a:solidFill>
              </a:defRPr>
            </a:lvl7pPr>
            <a:lvl8pPr marL="2015932" indent="0" algn="ctr">
              <a:buNone/>
              <a:defRPr>
                <a:solidFill>
                  <a:schemeClr val="tx1">
                    <a:tint val="75000"/>
                  </a:schemeClr>
                </a:solidFill>
              </a:defRPr>
            </a:lvl8pPr>
            <a:lvl9pPr marL="2303922"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F7F63334-C34C-D741-A2E7-2929BEDA42D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834E9-7846-7546-B107-006E5894E7E8}" type="slidenum">
              <a:rPr lang="en-US" smtClean="0"/>
              <a:t>‹#›</a:t>
            </a:fld>
            <a:endParaRPr lang="en-US"/>
          </a:p>
        </p:txBody>
      </p:sp>
    </p:spTree>
    <p:extLst>
      <p:ext uri="{BB962C8B-B14F-4D97-AF65-F5344CB8AC3E}">
        <p14:creationId xmlns:p14="http://schemas.microsoft.com/office/powerpoint/2010/main" val="1102600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7F63334-C34C-D741-A2E7-2929BEDA42D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834E9-7846-7546-B107-006E5894E7E8}" type="slidenum">
              <a:rPr lang="en-US" smtClean="0"/>
              <a:t>‹#›</a:t>
            </a:fld>
            <a:endParaRPr lang="en-US"/>
          </a:p>
        </p:txBody>
      </p:sp>
    </p:spTree>
    <p:extLst>
      <p:ext uri="{BB962C8B-B14F-4D97-AF65-F5344CB8AC3E}">
        <p14:creationId xmlns:p14="http://schemas.microsoft.com/office/powerpoint/2010/main" val="9503301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42" y="4406504"/>
            <a:ext cx="7772533" cy="1362075"/>
          </a:xfrm>
        </p:spPr>
        <p:txBody>
          <a:bodyPr anchor="t"/>
          <a:lstStyle>
            <a:lvl1pPr algn="l">
              <a:defRPr sz="2500" b="1" cap="all"/>
            </a:lvl1pPr>
          </a:lstStyle>
          <a:p>
            <a:r>
              <a:rPr lang="en-AU" smtClean="0"/>
              <a:t>Click to edit Master title style</a:t>
            </a:r>
            <a:endParaRPr lang="en-US"/>
          </a:p>
        </p:txBody>
      </p:sp>
      <p:sp>
        <p:nvSpPr>
          <p:cNvPr id="3" name="Text Placeholder 2"/>
          <p:cNvSpPr>
            <a:spLocks noGrp="1"/>
          </p:cNvSpPr>
          <p:nvPr>
            <p:ph type="body" idx="1"/>
          </p:nvPr>
        </p:nvSpPr>
        <p:spPr>
          <a:xfrm>
            <a:off x="722342" y="2906316"/>
            <a:ext cx="7772533" cy="1500188"/>
          </a:xfrm>
        </p:spPr>
        <p:txBody>
          <a:bodyPr anchor="b"/>
          <a:lstStyle>
            <a:lvl1pPr marL="0" indent="0">
              <a:buNone/>
              <a:defRPr sz="1300">
                <a:solidFill>
                  <a:schemeClr val="tx1">
                    <a:tint val="75000"/>
                  </a:schemeClr>
                </a:solidFill>
              </a:defRPr>
            </a:lvl1pPr>
            <a:lvl2pPr marL="287990" indent="0">
              <a:buNone/>
              <a:defRPr sz="1100">
                <a:solidFill>
                  <a:schemeClr val="tx1">
                    <a:tint val="75000"/>
                  </a:schemeClr>
                </a:solidFill>
              </a:defRPr>
            </a:lvl2pPr>
            <a:lvl3pPr marL="575981" indent="0">
              <a:buNone/>
              <a:defRPr sz="1000">
                <a:solidFill>
                  <a:schemeClr val="tx1">
                    <a:tint val="75000"/>
                  </a:schemeClr>
                </a:solidFill>
              </a:defRPr>
            </a:lvl3pPr>
            <a:lvl4pPr marL="863971" indent="0">
              <a:buNone/>
              <a:defRPr sz="900">
                <a:solidFill>
                  <a:schemeClr val="tx1">
                    <a:tint val="75000"/>
                  </a:schemeClr>
                </a:solidFill>
              </a:defRPr>
            </a:lvl4pPr>
            <a:lvl5pPr marL="1151961" indent="0">
              <a:buNone/>
              <a:defRPr sz="900">
                <a:solidFill>
                  <a:schemeClr val="tx1">
                    <a:tint val="75000"/>
                  </a:schemeClr>
                </a:solidFill>
              </a:defRPr>
            </a:lvl5pPr>
            <a:lvl6pPr marL="1439951" indent="0">
              <a:buNone/>
              <a:defRPr sz="900">
                <a:solidFill>
                  <a:schemeClr val="tx1">
                    <a:tint val="75000"/>
                  </a:schemeClr>
                </a:solidFill>
              </a:defRPr>
            </a:lvl6pPr>
            <a:lvl7pPr marL="1727942" indent="0">
              <a:buNone/>
              <a:defRPr sz="900">
                <a:solidFill>
                  <a:schemeClr val="tx1">
                    <a:tint val="75000"/>
                  </a:schemeClr>
                </a:solidFill>
              </a:defRPr>
            </a:lvl7pPr>
            <a:lvl8pPr marL="2015932" indent="0">
              <a:buNone/>
              <a:defRPr sz="900">
                <a:solidFill>
                  <a:schemeClr val="tx1">
                    <a:tint val="75000"/>
                  </a:schemeClr>
                </a:solidFill>
              </a:defRPr>
            </a:lvl8pPr>
            <a:lvl9pPr marL="2303922" indent="0">
              <a:buNone/>
              <a:defRPr sz="9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F7F63334-C34C-D741-A2E7-2929BEDA42D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834E9-7846-7546-B107-006E5894E7E8}" type="slidenum">
              <a:rPr lang="en-US" smtClean="0"/>
              <a:t>‹#›</a:t>
            </a:fld>
            <a:endParaRPr lang="en-US"/>
          </a:p>
        </p:txBody>
      </p:sp>
    </p:spTree>
    <p:extLst>
      <p:ext uri="{BB962C8B-B14F-4D97-AF65-F5344CB8AC3E}">
        <p14:creationId xmlns:p14="http://schemas.microsoft.com/office/powerpoint/2010/main" val="2229230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155" y="1600200"/>
            <a:ext cx="4071540"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14412" y="1600200"/>
            <a:ext cx="4072433"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F7F63334-C34C-D741-A2E7-2929BEDA42DE}"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834E9-7846-7546-B107-006E5894E7E8}" type="slidenum">
              <a:rPr lang="en-US" smtClean="0"/>
              <a:t>‹#›</a:t>
            </a:fld>
            <a:endParaRPr lang="en-US"/>
          </a:p>
        </p:txBody>
      </p:sp>
    </p:spTree>
    <p:extLst>
      <p:ext uri="{BB962C8B-B14F-4D97-AF65-F5344CB8AC3E}">
        <p14:creationId xmlns:p14="http://schemas.microsoft.com/office/powerpoint/2010/main" val="129524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208EA9-7DB1-9E40-BADB-6EE2EDAC43D9}"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10EB2-1ACA-404F-8AFB-CB48F24BD6E7}" type="slidenum">
              <a:rPr lang="en-US" smtClean="0"/>
              <a:t>‹#›</a:t>
            </a:fld>
            <a:endParaRPr lang="en-US"/>
          </a:p>
        </p:txBody>
      </p:sp>
    </p:spTree>
    <p:extLst>
      <p:ext uri="{BB962C8B-B14F-4D97-AF65-F5344CB8AC3E}">
        <p14:creationId xmlns:p14="http://schemas.microsoft.com/office/powerpoint/2010/main" val="11462196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155" y="1534716"/>
            <a:ext cx="4040289"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AU" smtClean="0"/>
              <a:t>Click to edit Master text styles</a:t>
            </a:r>
          </a:p>
        </p:txBody>
      </p:sp>
      <p:sp>
        <p:nvSpPr>
          <p:cNvPr id="4" name="Content Placeholder 3"/>
          <p:cNvSpPr>
            <a:spLocks noGrp="1"/>
          </p:cNvSpPr>
          <p:nvPr>
            <p:ph sz="half" idx="2"/>
          </p:nvPr>
        </p:nvSpPr>
        <p:spPr>
          <a:xfrm>
            <a:off x="457155" y="2175272"/>
            <a:ext cx="4040289"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4770" y="1534716"/>
            <a:ext cx="4042075"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AU" smtClean="0"/>
              <a:t>Click to edit Master text styles</a:t>
            </a:r>
          </a:p>
        </p:txBody>
      </p:sp>
      <p:sp>
        <p:nvSpPr>
          <p:cNvPr id="6" name="Content Placeholder 5"/>
          <p:cNvSpPr>
            <a:spLocks noGrp="1"/>
          </p:cNvSpPr>
          <p:nvPr>
            <p:ph sz="quarter" idx="4"/>
          </p:nvPr>
        </p:nvSpPr>
        <p:spPr>
          <a:xfrm>
            <a:off x="4644770" y="2175272"/>
            <a:ext cx="4042075"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F7F63334-C34C-D741-A2E7-2929BEDA42DE}"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3834E9-7846-7546-B107-006E5894E7E8}" type="slidenum">
              <a:rPr lang="en-US" smtClean="0"/>
              <a:t>‹#›</a:t>
            </a:fld>
            <a:endParaRPr lang="en-US"/>
          </a:p>
        </p:txBody>
      </p:sp>
    </p:spTree>
    <p:extLst>
      <p:ext uri="{BB962C8B-B14F-4D97-AF65-F5344CB8AC3E}">
        <p14:creationId xmlns:p14="http://schemas.microsoft.com/office/powerpoint/2010/main" val="2035122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F7F63334-C34C-D741-A2E7-2929BEDA42DE}"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3834E9-7846-7546-B107-006E5894E7E8}" type="slidenum">
              <a:rPr lang="en-US" smtClean="0"/>
              <a:t>‹#›</a:t>
            </a:fld>
            <a:endParaRPr lang="en-US"/>
          </a:p>
        </p:txBody>
      </p:sp>
    </p:spTree>
    <p:extLst>
      <p:ext uri="{BB962C8B-B14F-4D97-AF65-F5344CB8AC3E}">
        <p14:creationId xmlns:p14="http://schemas.microsoft.com/office/powerpoint/2010/main" val="249477100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63334-C34C-D741-A2E7-2929BEDA42DE}"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3834E9-7846-7546-B107-006E5894E7E8}" type="slidenum">
              <a:rPr lang="en-US" smtClean="0"/>
              <a:t>‹#›</a:t>
            </a:fld>
            <a:endParaRPr lang="en-US"/>
          </a:p>
        </p:txBody>
      </p:sp>
    </p:spTree>
    <p:extLst>
      <p:ext uri="{BB962C8B-B14F-4D97-AF65-F5344CB8AC3E}">
        <p14:creationId xmlns:p14="http://schemas.microsoft.com/office/powerpoint/2010/main" val="3419806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55" y="272654"/>
            <a:ext cx="3008118" cy="1162050"/>
          </a:xfrm>
        </p:spPr>
        <p:txBody>
          <a:bodyPr anchor="b"/>
          <a:lstStyle>
            <a:lvl1pPr algn="l">
              <a:defRPr sz="1300" b="1"/>
            </a:lvl1pPr>
          </a:lstStyle>
          <a:p>
            <a:r>
              <a:rPr lang="en-AU" smtClean="0"/>
              <a:t>Click to edit Master title style</a:t>
            </a:r>
            <a:endParaRPr lang="en-US"/>
          </a:p>
        </p:txBody>
      </p:sp>
      <p:sp>
        <p:nvSpPr>
          <p:cNvPr id="3" name="Content Placeholder 2"/>
          <p:cNvSpPr>
            <a:spLocks noGrp="1"/>
          </p:cNvSpPr>
          <p:nvPr>
            <p:ph idx="1"/>
          </p:nvPr>
        </p:nvSpPr>
        <p:spPr>
          <a:xfrm>
            <a:off x="3575098" y="272653"/>
            <a:ext cx="5111747" cy="5853113"/>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155" y="1434703"/>
            <a:ext cx="3008118" cy="46910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F7F63334-C34C-D741-A2E7-2929BEDA42DE}"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834E9-7846-7546-B107-006E5894E7E8}" type="slidenum">
              <a:rPr lang="en-US" smtClean="0"/>
              <a:t>‹#›</a:t>
            </a:fld>
            <a:endParaRPr lang="en-US"/>
          </a:p>
        </p:txBody>
      </p:sp>
    </p:spTree>
    <p:extLst>
      <p:ext uri="{BB962C8B-B14F-4D97-AF65-F5344CB8AC3E}">
        <p14:creationId xmlns:p14="http://schemas.microsoft.com/office/powerpoint/2010/main" val="2432930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14" y="4800600"/>
            <a:ext cx="5486757" cy="566738"/>
          </a:xfrm>
        </p:spPr>
        <p:txBody>
          <a:bodyPr anchor="b"/>
          <a:lstStyle>
            <a:lvl1pPr algn="l">
              <a:defRPr sz="1300" b="1"/>
            </a:lvl1pPr>
          </a:lstStyle>
          <a:p>
            <a:r>
              <a:rPr lang="en-AU" smtClean="0"/>
              <a:t>Click to edit Master title style</a:t>
            </a:r>
            <a:endParaRPr lang="en-US"/>
          </a:p>
        </p:txBody>
      </p:sp>
      <p:sp>
        <p:nvSpPr>
          <p:cNvPr id="3" name="Picture Placeholder 2"/>
          <p:cNvSpPr>
            <a:spLocks noGrp="1"/>
          </p:cNvSpPr>
          <p:nvPr>
            <p:ph type="pic" idx="1"/>
          </p:nvPr>
        </p:nvSpPr>
        <p:spPr>
          <a:xfrm>
            <a:off x="1792014" y="613172"/>
            <a:ext cx="5486757" cy="4114800"/>
          </a:xfrm>
        </p:spPr>
        <p:txBody>
          <a:bodyPr/>
          <a:lstStyle>
            <a:lvl1pPr marL="0" indent="0">
              <a:buNone/>
              <a:defRPr sz="2000"/>
            </a:lvl1pPr>
            <a:lvl2pPr marL="287990" indent="0">
              <a:buNone/>
              <a:defRPr sz="1800"/>
            </a:lvl2pPr>
            <a:lvl3pPr marL="575981" indent="0">
              <a:buNone/>
              <a:defRPr sz="1500"/>
            </a:lvl3pPr>
            <a:lvl4pPr marL="863971" indent="0">
              <a:buNone/>
              <a:defRPr sz="1300"/>
            </a:lvl4pPr>
            <a:lvl5pPr marL="1151961" indent="0">
              <a:buNone/>
              <a:defRPr sz="1300"/>
            </a:lvl5pPr>
            <a:lvl6pPr marL="1439951" indent="0">
              <a:buNone/>
              <a:defRPr sz="1300"/>
            </a:lvl6pPr>
            <a:lvl7pPr marL="1727942" indent="0">
              <a:buNone/>
              <a:defRPr sz="1300"/>
            </a:lvl7pPr>
            <a:lvl8pPr marL="2015932" indent="0">
              <a:buNone/>
              <a:defRPr sz="1300"/>
            </a:lvl8pPr>
            <a:lvl9pPr marL="2303922" indent="0">
              <a:buNone/>
              <a:defRPr sz="1300"/>
            </a:lvl9pPr>
          </a:lstStyle>
          <a:p>
            <a:endParaRPr lang="en-US"/>
          </a:p>
        </p:txBody>
      </p:sp>
      <p:sp>
        <p:nvSpPr>
          <p:cNvPr id="4" name="Text Placeholder 3"/>
          <p:cNvSpPr>
            <a:spLocks noGrp="1"/>
          </p:cNvSpPr>
          <p:nvPr>
            <p:ph type="body" sz="half" idx="2"/>
          </p:nvPr>
        </p:nvSpPr>
        <p:spPr>
          <a:xfrm>
            <a:off x="1792014" y="5367337"/>
            <a:ext cx="5486757" cy="8048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F7F63334-C34C-D741-A2E7-2929BEDA42DE}"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834E9-7846-7546-B107-006E5894E7E8}" type="slidenum">
              <a:rPr lang="en-US" smtClean="0"/>
              <a:t>‹#›</a:t>
            </a:fld>
            <a:endParaRPr lang="en-US"/>
          </a:p>
        </p:txBody>
      </p:sp>
    </p:spTree>
    <p:extLst>
      <p:ext uri="{BB962C8B-B14F-4D97-AF65-F5344CB8AC3E}">
        <p14:creationId xmlns:p14="http://schemas.microsoft.com/office/powerpoint/2010/main" val="3702005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7F63334-C34C-D741-A2E7-2929BEDA42D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834E9-7846-7546-B107-006E5894E7E8}" type="slidenum">
              <a:rPr lang="en-US" smtClean="0"/>
              <a:t>‹#›</a:t>
            </a:fld>
            <a:endParaRPr lang="en-US"/>
          </a:p>
        </p:txBody>
      </p:sp>
    </p:spTree>
    <p:extLst>
      <p:ext uri="{BB962C8B-B14F-4D97-AF65-F5344CB8AC3E}">
        <p14:creationId xmlns:p14="http://schemas.microsoft.com/office/powerpoint/2010/main" val="3953790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646" y="275035"/>
            <a:ext cx="2057199" cy="5850731"/>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155" y="275035"/>
            <a:ext cx="6086774" cy="5850731"/>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7F63334-C34C-D741-A2E7-2929BEDA42D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834E9-7846-7546-B107-006E5894E7E8}" type="slidenum">
              <a:rPr lang="en-US" smtClean="0"/>
              <a:t>‹#›</a:t>
            </a:fld>
            <a:endParaRPr lang="en-US"/>
          </a:p>
        </p:txBody>
      </p:sp>
    </p:spTree>
    <p:extLst>
      <p:ext uri="{BB962C8B-B14F-4D97-AF65-F5344CB8AC3E}">
        <p14:creationId xmlns:p14="http://schemas.microsoft.com/office/powerpoint/2010/main" val="4228940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33" y="2130028"/>
            <a:ext cx="7772534" cy="1470422"/>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466" y="3886200"/>
            <a:ext cx="6401068" cy="1752600"/>
          </a:xfrm>
        </p:spPr>
        <p:txBody>
          <a:bodyPr/>
          <a:lstStyle>
            <a:lvl1pPr marL="0" indent="0" algn="ctr">
              <a:buNone/>
              <a:defRPr>
                <a:solidFill>
                  <a:schemeClr val="tx1">
                    <a:tint val="75000"/>
                  </a:schemeClr>
                </a:solidFill>
              </a:defRPr>
            </a:lvl1pPr>
            <a:lvl2pPr marL="287990" indent="0" algn="ctr">
              <a:buNone/>
              <a:defRPr>
                <a:solidFill>
                  <a:schemeClr val="tx1">
                    <a:tint val="75000"/>
                  </a:schemeClr>
                </a:solidFill>
              </a:defRPr>
            </a:lvl2pPr>
            <a:lvl3pPr marL="575981" indent="0" algn="ctr">
              <a:buNone/>
              <a:defRPr>
                <a:solidFill>
                  <a:schemeClr val="tx1">
                    <a:tint val="75000"/>
                  </a:schemeClr>
                </a:solidFill>
              </a:defRPr>
            </a:lvl3pPr>
            <a:lvl4pPr marL="863971" indent="0" algn="ctr">
              <a:buNone/>
              <a:defRPr>
                <a:solidFill>
                  <a:schemeClr val="tx1">
                    <a:tint val="75000"/>
                  </a:schemeClr>
                </a:solidFill>
              </a:defRPr>
            </a:lvl4pPr>
            <a:lvl5pPr marL="1151961" indent="0" algn="ctr">
              <a:buNone/>
              <a:defRPr>
                <a:solidFill>
                  <a:schemeClr val="tx1">
                    <a:tint val="75000"/>
                  </a:schemeClr>
                </a:solidFill>
              </a:defRPr>
            </a:lvl5pPr>
            <a:lvl6pPr marL="1439951" indent="0" algn="ctr">
              <a:buNone/>
              <a:defRPr>
                <a:solidFill>
                  <a:schemeClr val="tx1">
                    <a:tint val="75000"/>
                  </a:schemeClr>
                </a:solidFill>
              </a:defRPr>
            </a:lvl6pPr>
            <a:lvl7pPr marL="1727942" indent="0" algn="ctr">
              <a:buNone/>
              <a:defRPr>
                <a:solidFill>
                  <a:schemeClr val="tx1">
                    <a:tint val="75000"/>
                  </a:schemeClr>
                </a:solidFill>
              </a:defRPr>
            </a:lvl7pPr>
            <a:lvl8pPr marL="2015932" indent="0" algn="ctr">
              <a:buNone/>
              <a:defRPr>
                <a:solidFill>
                  <a:schemeClr val="tx1">
                    <a:tint val="75000"/>
                  </a:schemeClr>
                </a:solidFill>
              </a:defRPr>
            </a:lvl8pPr>
            <a:lvl9pPr marL="2303922"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614E1608-173A-2B47-BAD3-AC679EABB04D}"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9738-6AD1-C14A-9A6B-EBEC824884A4}" type="slidenum">
              <a:rPr lang="en-US" smtClean="0"/>
              <a:t>‹#›</a:t>
            </a:fld>
            <a:endParaRPr lang="en-US"/>
          </a:p>
        </p:txBody>
      </p:sp>
    </p:spTree>
    <p:extLst>
      <p:ext uri="{BB962C8B-B14F-4D97-AF65-F5344CB8AC3E}">
        <p14:creationId xmlns:p14="http://schemas.microsoft.com/office/powerpoint/2010/main" val="4106819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14E1608-173A-2B47-BAD3-AC679EABB04D}"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9738-6AD1-C14A-9A6B-EBEC824884A4}" type="slidenum">
              <a:rPr lang="en-US" smtClean="0"/>
              <a:t>‹#›</a:t>
            </a:fld>
            <a:endParaRPr lang="en-US"/>
          </a:p>
        </p:txBody>
      </p:sp>
    </p:spTree>
    <p:extLst>
      <p:ext uri="{BB962C8B-B14F-4D97-AF65-F5344CB8AC3E}">
        <p14:creationId xmlns:p14="http://schemas.microsoft.com/office/powerpoint/2010/main" val="720452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42" y="4406504"/>
            <a:ext cx="7772533" cy="1362075"/>
          </a:xfrm>
        </p:spPr>
        <p:txBody>
          <a:bodyPr anchor="t"/>
          <a:lstStyle>
            <a:lvl1pPr algn="l">
              <a:defRPr sz="2500" b="1" cap="all"/>
            </a:lvl1pPr>
          </a:lstStyle>
          <a:p>
            <a:r>
              <a:rPr lang="en-AU" smtClean="0"/>
              <a:t>Click to edit Master title style</a:t>
            </a:r>
            <a:endParaRPr lang="en-US"/>
          </a:p>
        </p:txBody>
      </p:sp>
      <p:sp>
        <p:nvSpPr>
          <p:cNvPr id="3" name="Text Placeholder 2"/>
          <p:cNvSpPr>
            <a:spLocks noGrp="1"/>
          </p:cNvSpPr>
          <p:nvPr>
            <p:ph type="body" idx="1"/>
          </p:nvPr>
        </p:nvSpPr>
        <p:spPr>
          <a:xfrm>
            <a:off x="722342" y="2906316"/>
            <a:ext cx="7772533" cy="1500188"/>
          </a:xfrm>
        </p:spPr>
        <p:txBody>
          <a:bodyPr anchor="b"/>
          <a:lstStyle>
            <a:lvl1pPr marL="0" indent="0">
              <a:buNone/>
              <a:defRPr sz="1300">
                <a:solidFill>
                  <a:schemeClr val="tx1">
                    <a:tint val="75000"/>
                  </a:schemeClr>
                </a:solidFill>
              </a:defRPr>
            </a:lvl1pPr>
            <a:lvl2pPr marL="287990" indent="0">
              <a:buNone/>
              <a:defRPr sz="1100">
                <a:solidFill>
                  <a:schemeClr val="tx1">
                    <a:tint val="75000"/>
                  </a:schemeClr>
                </a:solidFill>
              </a:defRPr>
            </a:lvl2pPr>
            <a:lvl3pPr marL="575981" indent="0">
              <a:buNone/>
              <a:defRPr sz="1000">
                <a:solidFill>
                  <a:schemeClr val="tx1">
                    <a:tint val="75000"/>
                  </a:schemeClr>
                </a:solidFill>
              </a:defRPr>
            </a:lvl3pPr>
            <a:lvl4pPr marL="863971" indent="0">
              <a:buNone/>
              <a:defRPr sz="900">
                <a:solidFill>
                  <a:schemeClr val="tx1">
                    <a:tint val="75000"/>
                  </a:schemeClr>
                </a:solidFill>
              </a:defRPr>
            </a:lvl4pPr>
            <a:lvl5pPr marL="1151961" indent="0">
              <a:buNone/>
              <a:defRPr sz="900">
                <a:solidFill>
                  <a:schemeClr val="tx1">
                    <a:tint val="75000"/>
                  </a:schemeClr>
                </a:solidFill>
              </a:defRPr>
            </a:lvl5pPr>
            <a:lvl6pPr marL="1439951" indent="0">
              <a:buNone/>
              <a:defRPr sz="900">
                <a:solidFill>
                  <a:schemeClr val="tx1">
                    <a:tint val="75000"/>
                  </a:schemeClr>
                </a:solidFill>
              </a:defRPr>
            </a:lvl6pPr>
            <a:lvl7pPr marL="1727942" indent="0">
              <a:buNone/>
              <a:defRPr sz="900">
                <a:solidFill>
                  <a:schemeClr val="tx1">
                    <a:tint val="75000"/>
                  </a:schemeClr>
                </a:solidFill>
              </a:defRPr>
            </a:lvl7pPr>
            <a:lvl8pPr marL="2015932" indent="0">
              <a:buNone/>
              <a:defRPr sz="900">
                <a:solidFill>
                  <a:schemeClr val="tx1">
                    <a:tint val="75000"/>
                  </a:schemeClr>
                </a:solidFill>
              </a:defRPr>
            </a:lvl8pPr>
            <a:lvl9pPr marL="2303922" indent="0">
              <a:buNone/>
              <a:defRPr sz="9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614E1608-173A-2B47-BAD3-AC679EABB04D}"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9738-6AD1-C14A-9A6B-EBEC824884A4}" type="slidenum">
              <a:rPr lang="en-US" smtClean="0"/>
              <a:t>‹#›</a:t>
            </a:fld>
            <a:endParaRPr lang="en-US"/>
          </a:p>
        </p:txBody>
      </p:sp>
    </p:spTree>
    <p:extLst>
      <p:ext uri="{BB962C8B-B14F-4D97-AF65-F5344CB8AC3E}">
        <p14:creationId xmlns:p14="http://schemas.microsoft.com/office/powerpoint/2010/main" val="105398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14" y="4800600"/>
            <a:ext cx="5486757" cy="566738"/>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792014" y="613172"/>
            <a:ext cx="5486757" cy="4114800"/>
          </a:xfrm>
        </p:spPr>
        <p:txBody>
          <a:bodyPr/>
          <a:lstStyle>
            <a:lvl1pPr marL="0" indent="0">
              <a:buNone/>
              <a:defRPr sz="2000"/>
            </a:lvl1pPr>
            <a:lvl2pPr marL="287990" indent="0">
              <a:buNone/>
              <a:defRPr sz="1800"/>
            </a:lvl2pPr>
            <a:lvl3pPr marL="575981" indent="0">
              <a:buNone/>
              <a:defRPr sz="1500"/>
            </a:lvl3pPr>
            <a:lvl4pPr marL="863971" indent="0">
              <a:buNone/>
              <a:defRPr sz="1300"/>
            </a:lvl4pPr>
            <a:lvl5pPr marL="1151961" indent="0">
              <a:buNone/>
              <a:defRPr sz="1300"/>
            </a:lvl5pPr>
            <a:lvl6pPr marL="1439951" indent="0">
              <a:buNone/>
              <a:defRPr sz="1300"/>
            </a:lvl6pPr>
            <a:lvl7pPr marL="1727942" indent="0">
              <a:buNone/>
              <a:defRPr sz="1300"/>
            </a:lvl7pPr>
            <a:lvl8pPr marL="2015932" indent="0">
              <a:buNone/>
              <a:defRPr sz="1300"/>
            </a:lvl8pPr>
            <a:lvl9pPr marL="2303922" indent="0">
              <a:buNone/>
              <a:defRPr sz="1300"/>
            </a:lvl9pPr>
          </a:lstStyle>
          <a:p>
            <a:r>
              <a:rPr lang="en-US" smtClean="0"/>
              <a:t>Click icon to add picture</a:t>
            </a:r>
            <a:endParaRPr lang="en-US"/>
          </a:p>
        </p:txBody>
      </p:sp>
      <p:sp>
        <p:nvSpPr>
          <p:cNvPr id="4" name="Text Placeholder 3"/>
          <p:cNvSpPr>
            <a:spLocks noGrp="1"/>
          </p:cNvSpPr>
          <p:nvPr>
            <p:ph type="body" sz="half" idx="2"/>
          </p:nvPr>
        </p:nvSpPr>
        <p:spPr>
          <a:xfrm>
            <a:off x="1792014" y="5367337"/>
            <a:ext cx="5486757" cy="8048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08EA9-7DB1-9E40-BADB-6EE2EDAC43D9}"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10EB2-1ACA-404F-8AFB-CB48F24BD6E7}" type="slidenum">
              <a:rPr lang="en-US" smtClean="0"/>
              <a:t>‹#›</a:t>
            </a:fld>
            <a:endParaRPr lang="en-US"/>
          </a:p>
        </p:txBody>
      </p:sp>
    </p:spTree>
    <p:extLst>
      <p:ext uri="{BB962C8B-B14F-4D97-AF65-F5344CB8AC3E}">
        <p14:creationId xmlns:p14="http://schemas.microsoft.com/office/powerpoint/2010/main" val="35642109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155" y="1600200"/>
            <a:ext cx="4071540"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14412" y="1600200"/>
            <a:ext cx="4072433"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614E1608-173A-2B47-BAD3-AC679EABB04D}"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B9738-6AD1-C14A-9A6B-EBEC824884A4}" type="slidenum">
              <a:rPr lang="en-US" smtClean="0"/>
              <a:t>‹#›</a:t>
            </a:fld>
            <a:endParaRPr lang="en-US"/>
          </a:p>
        </p:txBody>
      </p:sp>
    </p:spTree>
    <p:extLst>
      <p:ext uri="{BB962C8B-B14F-4D97-AF65-F5344CB8AC3E}">
        <p14:creationId xmlns:p14="http://schemas.microsoft.com/office/powerpoint/2010/main" val="3601876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155" y="1534716"/>
            <a:ext cx="4040289"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AU" smtClean="0"/>
              <a:t>Click to edit Master text styles</a:t>
            </a:r>
          </a:p>
        </p:txBody>
      </p:sp>
      <p:sp>
        <p:nvSpPr>
          <p:cNvPr id="4" name="Content Placeholder 3"/>
          <p:cNvSpPr>
            <a:spLocks noGrp="1"/>
          </p:cNvSpPr>
          <p:nvPr>
            <p:ph sz="half" idx="2"/>
          </p:nvPr>
        </p:nvSpPr>
        <p:spPr>
          <a:xfrm>
            <a:off x="457155" y="2175272"/>
            <a:ext cx="4040289"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4770" y="1534716"/>
            <a:ext cx="4042075"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AU" smtClean="0"/>
              <a:t>Click to edit Master text styles</a:t>
            </a:r>
          </a:p>
        </p:txBody>
      </p:sp>
      <p:sp>
        <p:nvSpPr>
          <p:cNvPr id="6" name="Content Placeholder 5"/>
          <p:cNvSpPr>
            <a:spLocks noGrp="1"/>
          </p:cNvSpPr>
          <p:nvPr>
            <p:ph sz="quarter" idx="4"/>
          </p:nvPr>
        </p:nvSpPr>
        <p:spPr>
          <a:xfrm>
            <a:off x="4644770" y="2175272"/>
            <a:ext cx="4042075"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614E1608-173A-2B47-BAD3-AC679EABB04D}"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B9738-6AD1-C14A-9A6B-EBEC824884A4}" type="slidenum">
              <a:rPr lang="en-US" smtClean="0"/>
              <a:t>‹#›</a:t>
            </a:fld>
            <a:endParaRPr lang="en-US"/>
          </a:p>
        </p:txBody>
      </p:sp>
    </p:spTree>
    <p:extLst>
      <p:ext uri="{BB962C8B-B14F-4D97-AF65-F5344CB8AC3E}">
        <p14:creationId xmlns:p14="http://schemas.microsoft.com/office/powerpoint/2010/main" val="1598462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614E1608-173A-2B47-BAD3-AC679EABB04D}"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B9738-6AD1-C14A-9A6B-EBEC824884A4}" type="slidenum">
              <a:rPr lang="en-US" smtClean="0"/>
              <a:t>‹#›</a:t>
            </a:fld>
            <a:endParaRPr lang="en-US"/>
          </a:p>
        </p:txBody>
      </p:sp>
    </p:spTree>
    <p:extLst>
      <p:ext uri="{BB962C8B-B14F-4D97-AF65-F5344CB8AC3E}">
        <p14:creationId xmlns:p14="http://schemas.microsoft.com/office/powerpoint/2010/main" val="935246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E1608-173A-2B47-BAD3-AC679EABB04D}"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B9738-6AD1-C14A-9A6B-EBEC824884A4}" type="slidenum">
              <a:rPr lang="en-US" smtClean="0"/>
              <a:t>‹#›</a:t>
            </a:fld>
            <a:endParaRPr lang="en-US"/>
          </a:p>
        </p:txBody>
      </p:sp>
    </p:spTree>
    <p:extLst>
      <p:ext uri="{BB962C8B-B14F-4D97-AF65-F5344CB8AC3E}">
        <p14:creationId xmlns:p14="http://schemas.microsoft.com/office/powerpoint/2010/main" val="3976924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55" y="272654"/>
            <a:ext cx="3008118" cy="1162050"/>
          </a:xfrm>
        </p:spPr>
        <p:txBody>
          <a:bodyPr anchor="b"/>
          <a:lstStyle>
            <a:lvl1pPr algn="l">
              <a:defRPr sz="1300" b="1"/>
            </a:lvl1pPr>
          </a:lstStyle>
          <a:p>
            <a:r>
              <a:rPr lang="en-AU" smtClean="0"/>
              <a:t>Click to edit Master title style</a:t>
            </a:r>
            <a:endParaRPr lang="en-US"/>
          </a:p>
        </p:txBody>
      </p:sp>
      <p:sp>
        <p:nvSpPr>
          <p:cNvPr id="3" name="Content Placeholder 2"/>
          <p:cNvSpPr>
            <a:spLocks noGrp="1"/>
          </p:cNvSpPr>
          <p:nvPr>
            <p:ph idx="1"/>
          </p:nvPr>
        </p:nvSpPr>
        <p:spPr>
          <a:xfrm>
            <a:off x="3575098" y="272653"/>
            <a:ext cx="5111747" cy="5853113"/>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155" y="1434703"/>
            <a:ext cx="3008118" cy="46910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14E1608-173A-2B47-BAD3-AC679EABB04D}"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B9738-6AD1-C14A-9A6B-EBEC824884A4}" type="slidenum">
              <a:rPr lang="en-US" smtClean="0"/>
              <a:t>‹#›</a:t>
            </a:fld>
            <a:endParaRPr lang="en-US"/>
          </a:p>
        </p:txBody>
      </p:sp>
    </p:spTree>
    <p:extLst>
      <p:ext uri="{BB962C8B-B14F-4D97-AF65-F5344CB8AC3E}">
        <p14:creationId xmlns:p14="http://schemas.microsoft.com/office/powerpoint/2010/main" val="4239085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14" y="4800600"/>
            <a:ext cx="5486757" cy="566738"/>
          </a:xfrm>
        </p:spPr>
        <p:txBody>
          <a:bodyPr anchor="b"/>
          <a:lstStyle>
            <a:lvl1pPr algn="l">
              <a:defRPr sz="1300" b="1"/>
            </a:lvl1pPr>
          </a:lstStyle>
          <a:p>
            <a:r>
              <a:rPr lang="en-AU" smtClean="0"/>
              <a:t>Click to edit Master title style</a:t>
            </a:r>
            <a:endParaRPr lang="en-US"/>
          </a:p>
        </p:txBody>
      </p:sp>
      <p:sp>
        <p:nvSpPr>
          <p:cNvPr id="3" name="Picture Placeholder 2"/>
          <p:cNvSpPr>
            <a:spLocks noGrp="1"/>
          </p:cNvSpPr>
          <p:nvPr>
            <p:ph type="pic" idx="1"/>
          </p:nvPr>
        </p:nvSpPr>
        <p:spPr>
          <a:xfrm>
            <a:off x="1792014" y="613172"/>
            <a:ext cx="5486757" cy="4114800"/>
          </a:xfrm>
        </p:spPr>
        <p:txBody>
          <a:bodyPr/>
          <a:lstStyle>
            <a:lvl1pPr marL="0" indent="0">
              <a:buNone/>
              <a:defRPr sz="2000"/>
            </a:lvl1pPr>
            <a:lvl2pPr marL="287990" indent="0">
              <a:buNone/>
              <a:defRPr sz="1800"/>
            </a:lvl2pPr>
            <a:lvl3pPr marL="575981" indent="0">
              <a:buNone/>
              <a:defRPr sz="1500"/>
            </a:lvl3pPr>
            <a:lvl4pPr marL="863971" indent="0">
              <a:buNone/>
              <a:defRPr sz="1300"/>
            </a:lvl4pPr>
            <a:lvl5pPr marL="1151961" indent="0">
              <a:buNone/>
              <a:defRPr sz="1300"/>
            </a:lvl5pPr>
            <a:lvl6pPr marL="1439951" indent="0">
              <a:buNone/>
              <a:defRPr sz="1300"/>
            </a:lvl6pPr>
            <a:lvl7pPr marL="1727942" indent="0">
              <a:buNone/>
              <a:defRPr sz="1300"/>
            </a:lvl7pPr>
            <a:lvl8pPr marL="2015932" indent="0">
              <a:buNone/>
              <a:defRPr sz="1300"/>
            </a:lvl8pPr>
            <a:lvl9pPr marL="2303922" indent="0">
              <a:buNone/>
              <a:defRPr sz="1300"/>
            </a:lvl9pPr>
          </a:lstStyle>
          <a:p>
            <a:endParaRPr lang="en-US"/>
          </a:p>
        </p:txBody>
      </p:sp>
      <p:sp>
        <p:nvSpPr>
          <p:cNvPr id="4" name="Text Placeholder 3"/>
          <p:cNvSpPr>
            <a:spLocks noGrp="1"/>
          </p:cNvSpPr>
          <p:nvPr>
            <p:ph type="body" sz="half" idx="2"/>
          </p:nvPr>
        </p:nvSpPr>
        <p:spPr>
          <a:xfrm>
            <a:off x="1792014" y="5367337"/>
            <a:ext cx="5486757" cy="8048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14E1608-173A-2B47-BAD3-AC679EABB04D}"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B9738-6AD1-C14A-9A6B-EBEC824884A4}" type="slidenum">
              <a:rPr lang="en-US" smtClean="0"/>
              <a:t>‹#›</a:t>
            </a:fld>
            <a:endParaRPr lang="en-US"/>
          </a:p>
        </p:txBody>
      </p:sp>
    </p:spTree>
    <p:extLst>
      <p:ext uri="{BB962C8B-B14F-4D97-AF65-F5344CB8AC3E}">
        <p14:creationId xmlns:p14="http://schemas.microsoft.com/office/powerpoint/2010/main" val="1235711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14E1608-173A-2B47-BAD3-AC679EABB04D}"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9738-6AD1-C14A-9A6B-EBEC824884A4}" type="slidenum">
              <a:rPr lang="en-US" smtClean="0"/>
              <a:t>‹#›</a:t>
            </a:fld>
            <a:endParaRPr lang="en-US"/>
          </a:p>
        </p:txBody>
      </p:sp>
    </p:spTree>
    <p:extLst>
      <p:ext uri="{BB962C8B-B14F-4D97-AF65-F5344CB8AC3E}">
        <p14:creationId xmlns:p14="http://schemas.microsoft.com/office/powerpoint/2010/main" val="3026653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646" y="275035"/>
            <a:ext cx="2057199" cy="5850731"/>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155" y="275035"/>
            <a:ext cx="6086774" cy="5850731"/>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14E1608-173A-2B47-BAD3-AC679EABB04D}"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9738-6AD1-C14A-9A6B-EBEC824884A4}" type="slidenum">
              <a:rPr lang="en-US" smtClean="0"/>
              <a:t>‹#›</a:t>
            </a:fld>
            <a:endParaRPr lang="en-US"/>
          </a:p>
        </p:txBody>
      </p:sp>
    </p:spTree>
    <p:extLst>
      <p:ext uri="{BB962C8B-B14F-4D97-AF65-F5344CB8AC3E}">
        <p14:creationId xmlns:p14="http://schemas.microsoft.com/office/powerpoint/2010/main" val="329677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33" y="2130028"/>
            <a:ext cx="7772534" cy="1470422"/>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466" y="3886200"/>
            <a:ext cx="6401068" cy="1752600"/>
          </a:xfrm>
        </p:spPr>
        <p:txBody>
          <a:bodyPr/>
          <a:lstStyle>
            <a:lvl1pPr marL="0" indent="0" algn="ctr">
              <a:buNone/>
              <a:defRPr>
                <a:solidFill>
                  <a:schemeClr val="tx1">
                    <a:tint val="75000"/>
                  </a:schemeClr>
                </a:solidFill>
              </a:defRPr>
            </a:lvl1pPr>
            <a:lvl2pPr marL="287990" indent="0" algn="ctr">
              <a:buNone/>
              <a:defRPr>
                <a:solidFill>
                  <a:schemeClr val="tx1">
                    <a:tint val="75000"/>
                  </a:schemeClr>
                </a:solidFill>
              </a:defRPr>
            </a:lvl2pPr>
            <a:lvl3pPr marL="575981" indent="0" algn="ctr">
              <a:buNone/>
              <a:defRPr>
                <a:solidFill>
                  <a:schemeClr val="tx1">
                    <a:tint val="75000"/>
                  </a:schemeClr>
                </a:solidFill>
              </a:defRPr>
            </a:lvl3pPr>
            <a:lvl4pPr marL="863971" indent="0" algn="ctr">
              <a:buNone/>
              <a:defRPr>
                <a:solidFill>
                  <a:schemeClr val="tx1">
                    <a:tint val="75000"/>
                  </a:schemeClr>
                </a:solidFill>
              </a:defRPr>
            </a:lvl4pPr>
            <a:lvl5pPr marL="1151961" indent="0" algn="ctr">
              <a:buNone/>
              <a:defRPr>
                <a:solidFill>
                  <a:schemeClr val="tx1">
                    <a:tint val="75000"/>
                  </a:schemeClr>
                </a:solidFill>
              </a:defRPr>
            </a:lvl5pPr>
            <a:lvl6pPr marL="1439951" indent="0" algn="ctr">
              <a:buNone/>
              <a:defRPr>
                <a:solidFill>
                  <a:schemeClr val="tx1">
                    <a:tint val="75000"/>
                  </a:schemeClr>
                </a:solidFill>
              </a:defRPr>
            </a:lvl6pPr>
            <a:lvl7pPr marL="1727942" indent="0" algn="ctr">
              <a:buNone/>
              <a:defRPr>
                <a:solidFill>
                  <a:schemeClr val="tx1">
                    <a:tint val="75000"/>
                  </a:schemeClr>
                </a:solidFill>
              </a:defRPr>
            </a:lvl7pPr>
            <a:lvl8pPr marL="2015932" indent="0" algn="ctr">
              <a:buNone/>
              <a:defRPr>
                <a:solidFill>
                  <a:schemeClr val="tx1">
                    <a:tint val="75000"/>
                  </a:schemeClr>
                </a:solidFill>
              </a:defRPr>
            </a:lvl8pPr>
            <a:lvl9pPr marL="2303922"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69BED22A-CBA7-8640-8E26-7EE3211546D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A969C-24D1-7242-B8E1-2156F1B52821}" type="slidenum">
              <a:rPr lang="en-US" smtClean="0"/>
              <a:t>‹#›</a:t>
            </a:fld>
            <a:endParaRPr lang="en-US"/>
          </a:p>
        </p:txBody>
      </p:sp>
    </p:spTree>
    <p:extLst>
      <p:ext uri="{BB962C8B-B14F-4D97-AF65-F5344CB8AC3E}">
        <p14:creationId xmlns:p14="http://schemas.microsoft.com/office/powerpoint/2010/main" val="338694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9BED22A-CBA7-8640-8E26-7EE3211546D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A969C-24D1-7242-B8E1-2156F1B52821}" type="slidenum">
              <a:rPr lang="en-US" smtClean="0"/>
              <a:t>‹#›</a:t>
            </a:fld>
            <a:endParaRPr lang="en-US"/>
          </a:p>
        </p:txBody>
      </p:sp>
    </p:spTree>
    <p:extLst>
      <p:ext uri="{BB962C8B-B14F-4D97-AF65-F5344CB8AC3E}">
        <p14:creationId xmlns:p14="http://schemas.microsoft.com/office/powerpoint/2010/main" val="419497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42" y="4406504"/>
            <a:ext cx="7772533" cy="1362075"/>
          </a:xfrm>
        </p:spPr>
        <p:txBody>
          <a:bodyPr anchor="t"/>
          <a:lstStyle>
            <a:lvl1pPr algn="l">
              <a:defRPr sz="2500" b="1" cap="all"/>
            </a:lvl1pPr>
          </a:lstStyle>
          <a:p>
            <a:r>
              <a:rPr lang="en-AU" smtClean="0"/>
              <a:t>Click to edit Master title style</a:t>
            </a:r>
            <a:endParaRPr lang="en-US"/>
          </a:p>
        </p:txBody>
      </p:sp>
      <p:sp>
        <p:nvSpPr>
          <p:cNvPr id="3" name="Text Placeholder 2"/>
          <p:cNvSpPr>
            <a:spLocks noGrp="1"/>
          </p:cNvSpPr>
          <p:nvPr>
            <p:ph type="body" idx="1"/>
          </p:nvPr>
        </p:nvSpPr>
        <p:spPr>
          <a:xfrm>
            <a:off x="722342" y="2906316"/>
            <a:ext cx="7772533" cy="1500188"/>
          </a:xfrm>
        </p:spPr>
        <p:txBody>
          <a:bodyPr anchor="b"/>
          <a:lstStyle>
            <a:lvl1pPr marL="0" indent="0">
              <a:buNone/>
              <a:defRPr sz="1300">
                <a:solidFill>
                  <a:schemeClr val="tx1">
                    <a:tint val="75000"/>
                  </a:schemeClr>
                </a:solidFill>
              </a:defRPr>
            </a:lvl1pPr>
            <a:lvl2pPr marL="287990" indent="0">
              <a:buNone/>
              <a:defRPr sz="1100">
                <a:solidFill>
                  <a:schemeClr val="tx1">
                    <a:tint val="75000"/>
                  </a:schemeClr>
                </a:solidFill>
              </a:defRPr>
            </a:lvl2pPr>
            <a:lvl3pPr marL="575981" indent="0">
              <a:buNone/>
              <a:defRPr sz="1000">
                <a:solidFill>
                  <a:schemeClr val="tx1">
                    <a:tint val="75000"/>
                  </a:schemeClr>
                </a:solidFill>
              </a:defRPr>
            </a:lvl3pPr>
            <a:lvl4pPr marL="863971" indent="0">
              <a:buNone/>
              <a:defRPr sz="900">
                <a:solidFill>
                  <a:schemeClr val="tx1">
                    <a:tint val="75000"/>
                  </a:schemeClr>
                </a:solidFill>
              </a:defRPr>
            </a:lvl4pPr>
            <a:lvl5pPr marL="1151961" indent="0">
              <a:buNone/>
              <a:defRPr sz="900">
                <a:solidFill>
                  <a:schemeClr val="tx1">
                    <a:tint val="75000"/>
                  </a:schemeClr>
                </a:solidFill>
              </a:defRPr>
            </a:lvl5pPr>
            <a:lvl6pPr marL="1439951" indent="0">
              <a:buNone/>
              <a:defRPr sz="900">
                <a:solidFill>
                  <a:schemeClr val="tx1">
                    <a:tint val="75000"/>
                  </a:schemeClr>
                </a:solidFill>
              </a:defRPr>
            </a:lvl6pPr>
            <a:lvl7pPr marL="1727942" indent="0">
              <a:buNone/>
              <a:defRPr sz="900">
                <a:solidFill>
                  <a:schemeClr val="tx1">
                    <a:tint val="75000"/>
                  </a:schemeClr>
                </a:solidFill>
              </a:defRPr>
            </a:lvl7pPr>
            <a:lvl8pPr marL="2015932" indent="0">
              <a:buNone/>
              <a:defRPr sz="900">
                <a:solidFill>
                  <a:schemeClr val="tx1">
                    <a:tint val="75000"/>
                  </a:schemeClr>
                </a:solidFill>
              </a:defRPr>
            </a:lvl8pPr>
            <a:lvl9pPr marL="2303922" indent="0">
              <a:buNone/>
              <a:defRPr sz="9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69BED22A-CBA7-8640-8E26-7EE3211546D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A969C-24D1-7242-B8E1-2156F1B52821}" type="slidenum">
              <a:rPr lang="en-US" smtClean="0"/>
              <a:t>‹#›</a:t>
            </a:fld>
            <a:endParaRPr lang="en-US"/>
          </a:p>
        </p:txBody>
      </p:sp>
    </p:spTree>
    <p:extLst>
      <p:ext uri="{BB962C8B-B14F-4D97-AF65-F5344CB8AC3E}">
        <p14:creationId xmlns:p14="http://schemas.microsoft.com/office/powerpoint/2010/main" val="33020534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155" y="1600200"/>
            <a:ext cx="4071540"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14412" y="1600200"/>
            <a:ext cx="4072433"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69BED22A-CBA7-8640-8E26-7EE3211546DE}"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A969C-24D1-7242-B8E1-2156F1B52821}" type="slidenum">
              <a:rPr lang="en-US" smtClean="0"/>
              <a:t>‹#›</a:t>
            </a:fld>
            <a:endParaRPr lang="en-US"/>
          </a:p>
        </p:txBody>
      </p:sp>
    </p:spTree>
    <p:extLst>
      <p:ext uri="{BB962C8B-B14F-4D97-AF65-F5344CB8AC3E}">
        <p14:creationId xmlns:p14="http://schemas.microsoft.com/office/powerpoint/2010/main" val="7563573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155" y="1534716"/>
            <a:ext cx="4040289"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AU" smtClean="0"/>
              <a:t>Click to edit Master text styles</a:t>
            </a:r>
          </a:p>
        </p:txBody>
      </p:sp>
      <p:sp>
        <p:nvSpPr>
          <p:cNvPr id="4" name="Content Placeholder 3"/>
          <p:cNvSpPr>
            <a:spLocks noGrp="1"/>
          </p:cNvSpPr>
          <p:nvPr>
            <p:ph sz="half" idx="2"/>
          </p:nvPr>
        </p:nvSpPr>
        <p:spPr>
          <a:xfrm>
            <a:off x="457155" y="2175272"/>
            <a:ext cx="4040289"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4770" y="1534716"/>
            <a:ext cx="4042075"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AU" smtClean="0"/>
              <a:t>Click to edit Master text styles</a:t>
            </a:r>
          </a:p>
        </p:txBody>
      </p:sp>
      <p:sp>
        <p:nvSpPr>
          <p:cNvPr id="6" name="Content Placeholder 5"/>
          <p:cNvSpPr>
            <a:spLocks noGrp="1"/>
          </p:cNvSpPr>
          <p:nvPr>
            <p:ph sz="quarter" idx="4"/>
          </p:nvPr>
        </p:nvSpPr>
        <p:spPr>
          <a:xfrm>
            <a:off x="4644770" y="2175272"/>
            <a:ext cx="4042075"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69BED22A-CBA7-8640-8E26-7EE3211546DE}"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A969C-24D1-7242-B8E1-2156F1B52821}" type="slidenum">
              <a:rPr lang="en-US" smtClean="0"/>
              <a:t>‹#›</a:t>
            </a:fld>
            <a:endParaRPr lang="en-US"/>
          </a:p>
        </p:txBody>
      </p:sp>
    </p:spTree>
    <p:extLst>
      <p:ext uri="{BB962C8B-B14F-4D97-AF65-F5344CB8AC3E}">
        <p14:creationId xmlns:p14="http://schemas.microsoft.com/office/powerpoint/2010/main" val="25812938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5.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35"/>
            <a:ext cx="9143106" cy="6857329"/>
          </a:xfrm>
          <a:prstGeom prst="rect">
            <a:avLst/>
          </a:prstGeom>
        </p:spPr>
      </p:pic>
      <p:sp>
        <p:nvSpPr>
          <p:cNvPr id="2" name="Title Placeholder 1"/>
          <p:cNvSpPr>
            <a:spLocks noGrp="1"/>
          </p:cNvSpPr>
          <p:nvPr>
            <p:ph type="title"/>
          </p:nvPr>
        </p:nvSpPr>
        <p:spPr>
          <a:xfrm>
            <a:off x="457156" y="275035"/>
            <a:ext cx="8229689" cy="1143000"/>
          </a:xfrm>
          <a:prstGeom prst="rect">
            <a:avLst/>
          </a:prstGeom>
        </p:spPr>
        <p:txBody>
          <a:bodyPr vert="horz" lIns="57598" tIns="28799" rIns="57598" bIns="2879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156" y="1600200"/>
            <a:ext cx="8229689" cy="4525566"/>
          </a:xfrm>
          <a:prstGeom prst="rect">
            <a:avLst/>
          </a:prstGeom>
        </p:spPr>
        <p:txBody>
          <a:bodyPr vert="horz" lIns="57598" tIns="28799" rIns="57598" bIns="287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56" y="6356748"/>
            <a:ext cx="2133987" cy="364331"/>
          </a:xfrm>
          <a:prstGeom prst="rect">
            <a:avLst/>
          </a:prstGeom>
        </p:spPr>
        <p:txBody>
          <a:bodyPr vert="horz" lIns="57598" tIns="28799" rIns="57598" bIns="28799" rtlCol="0" anchor="ctr"/>
          <a:lstStyle>
            <a:lvl1pPr algn="l">
              <a:defRPr sz="800">
                <a:solidFill>
                  <a:schemeClr val="tx1">
                    <a:tint val="75000"/>
                  </a:schemeClr>
                </a:solidFill>
              </a:defRPr>
            </a:lvl1pPr>
          </a:lstStyle>
          <a:p>
            <a:fld id="{AA208EA9-7DB1-9E40-BADB-6EE2EDAC43D9}" type="datetimeFigureOut">
              <a:rPr lang="en-US" smtClean="0"/>
              <a:t>2/1/2017</a:t>
            </a:fld>
            <a:endParaRPr lang="en-US"/>
          </a:p>
        </p:txBody>
      </p:sp>
      <p:sp>
        <p:nvSpPr>
          <p:cNvPr id="5" name="Footer Placeholder 4"/>
          <p:cNvSpPr>
            <a:spLocks noGrp="1"/>
          </p:cNvSpPr>
          <p:nvPr>
            <p:ph type="ftr" sz="quarter" idx="3"/>
          </p:nvPr>
        </p:nvSpPr>
        <p:spPr>
          <a:xfrm>
            <a:off x="3124193" y="6356748"/>
            <a:ext cx="2895615" cy="364331"/>
          </a:xfrm>
          <a:prstGeom prst="rect">
            <a:avLst/>
          </a:prstGeom>
        </p:spPr>
        <p:txBody>
          <a:bodyPr vert="horz" lIns="57598" tIns="28799" rIns="57598" bIns="28799"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2858" y="6356748"/>
            <a:ext cx="2133987"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A6510EB2-1ACA-404F-8AFB-CB48F24BD6E7}" type="slidenum">
              <a:rPr lang="en-US" smtClean="0"/>
              <a:t>‹#›</a:t>
            </a:fld>
            <a:endParaRPr lang="en-US"/>
          </a:p>
        </p:txBody>
      </p:sp>
    </p:spTree>
    <p:extLst>
      <p:ext uri="{BB962C8B-B14F-4D97-AF65-F5344CB8AC3E}">
        <p14:creationId xmlns:p14="http://schemas.microsoft.com/office/powerpoint/2010/main" val="54413106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30" r:id="rId3"/>
    <p:sldLayoutId id="2147483733" r:id="rId4"/>
  </p:sldLayoutIdLst>
  <p:timing>
    <p:tnLst>
      <p:par>
        <p:cTn id="1" dur="indefinite" restart="never" nodeType="tmRoot"/>
      </p:par>
    </p:tnLst>
  </p:timing>
  <p:txStyles>
    <p:titleStyle>
      <a:lvl1pPr algn="ctr" defTabSz="287990" rtl="0" eaLnBrk="1" latinLnBrk="0" hangingPunct="1">
        <a:spcBef>
          <a:spcPct val="0"/>
        </a:spcBef>
        <a:buNone/>
        <a:defRPr sz="2800" kern="1200">
          <a:solidFill>
            <a:schemeClr val="tx1"/>
          </a:solidFill>
          <a:latin typeface="+mj-lt"/>
          <a:ea typeface="+mj-ea"/>
          <a:cs typeface="+mj-cs"/>
        </a:defRPr>
      </a:lvl1pPr>
    </p:titleStyle>
    <p:bodyStyle>
      <a:lvl1pPr marL="215993" indent="-215993" algn="l" defTabSz="287990" rtl="0" eaLnBrk="1" latinLnBrk="0" hangingPunct="1">
        <a:spcBef>
          <a:spcPct val="20000"/>
        </a:spcBef>
        <a:buFont typeface="Arial"/>
        <a:buChar char="•"/>
        <a:defRPr sz="2000" kern="1200">
          <a:solidFill>
            <a:schemeClr val="tx1"/>
          </a:solidFill>
          <a:latin typeface="+mn-lt"/>
          <a:ea typeface="+mn-ea"/>
          <a:cs typeface="+mn-cs"/>
        </a:defRPr>
      </a:lvl1pPr>
      <a:lvl2pPr marL="467984" indent="-179994" algn="l" defTabSz="287990" rtl="0" eaLnBrk="1" latinLnBrk="0" hangingPunct="1">
        <a:spcBef>
          <a:spcPct val="20000"/>
        </a:spcBef>
        <a:buFont typeface="Arial"/>
        <a:buChar char="–"/>
        <a:defRPr sz="1800" kern="1200">
          <a:solidFill>
            <a:schemeClr val="tx1"/>
          </a:solidFill>
          <a:latin typeface="+mn-lt"/>
          <a:ea typeface="+mn-ea"/>
          <a:cs typeface="+mn-cs"/>
        </a:defRPr>
      </a:lvl2pPr>
      <a:lvl3pPr marL="719976" indent="-143995" algn="l" defTabSz="287990" rtl="0" eaLnBrk="1" latinLnBrk="0" hangingPunct="1">
        <a:spcBef>
          <a:spcPct val="20000"/>
        </a:spcBef>
        <a:buFont typeface="Arial"/>
        <a:buChar char="•"/>
        <a:defRPr sz="1500" kern="1200">
          <a:solidFill>
            <a:schemeClr val="tx1"/>
          </a:solidFill>
          <a:latin typeface="+mn-lt"/>
          <a:ea typeface="+mn-ea"/>
          <a:cs typeface="+mn-cs"/>
        </a:defRPr>
      </a:lvl3pPr>
      <a:lvl4pPr marL="1007966" indent="-143995" algn="l" defTabSz="287990" rtl="0" eaLnBrk="1" latinLnBrk="0" hangingPunct="1">
        <a:spcBef>
          <a:spcPct val="20000"/>
        </a:spcBef>
        <a:buFont typeface="Arial"/>
        <a:buChar char="–"/>
        <a:defRPr sz="1300" kern="1200">
          <a:solidFill>
            <a:schemeClr val="tx1"/>
          </a:solidFill>
          <a:latin typeface="+mn-lt"/>
          <a:ea typeface="+mn-ea"/>
          <a:cs typeface="+mn-cs"/>
        </a:defRPr>
      </a:lvl4pPr>
      <a:lvl5pPr marL="1295956" indent="-143995" algn="l" defTabSz="287990" rtl="0" eaLnBrk="1" latinLnBrk="0" hangingPunct="1">
        <a:spcBef>
          <a:spcPct val="20000"/>
        </a:spcBef>
        <a:buFont typeface="Arial"/>
        <a:buChar char="»"/>
        <a:defRPr sz="1300" kern="1200">
          <a:solidFill>
            <a:schemeClr val="tx1"/>
          </a:solidFill>
          <a:latin typeface="+mn-lt"/>
          <a:ea typeface="+mn-ea"/>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35"/>
            <a:ext cx="9143106" cy="6857330"/>
          </a:xfrm>
          <a:prstGeom prst="rect">
            <a:avLst/>
          </a:prstGeom>
        </p:spPr>
      </p:pic>
      <p:sp>
        <p:nvSpPr>
          <p:cNvPr id="2" name="Title Placeholder 1"/>
          <p:cNvSpPr>
            <a:spLocks noGrp="1"/>
          </p:cNvSpPr>
          <p:nvPr>
            <p:ph type="title"/>
          </p:nvPr>
        </p:nvSpPr>
        <p:spPr>
          <a:xfrm>
            <a:off x="457156" y="275035"/>
            <a:ext cx="8229689" cy="1143000"/>
          </a:xfrm>
          <a:prstGeom prst="rect">
            <a:avLst/>
          </a:prstGeom>
        </p:spPr>
        <p:txBody>
          <a:bodyPr vert="horz" lIns="57598" tIns="28799" rIns="57598" bIns="28799"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156" y="1600200"/>
            <a:ext cx="8229689" cy="4525566"/>
          </a:xfrm>
          <a:prstGeom prst="rect">
            <a:avLst/>
          </a:prstGeom>
        </p:spPr>
        <p:txBody>
          <a:bodyPr vert="horz" lIns="57598" tIns="28799" rIns="57598" bIns="28799"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156" y="6356748"/>
            <a:ext cx="2133987" cy="364331"/>
          </a:xfrm>
          <a:prstGeom prst="rect">
            <a:avLst/>
          </a:prstGeom>
        </p:spPr>
        <p:txBody>
          <a:bodyPr vert="horz" lIns="57598" tIns="28799" rIns="57598" bIns="28799" rtlCol="0" anchor="ctr"/>
          <a:lstStyle>
            <a:lvl1pPr algn="l">
              <a:defRPr sz="800">
                <a:solidFill>
                  <a:schemeClr val="tx1">
                    <a:tint val="75000"/>
                  </a:schemeClr>
                </a:solidFill>
              </a:defRPr>
            </a:lvl1pPr>
          </a:lstStyle>
          <a:p>
            <a:fld id="{69BED22A-CBA7-8640-8E26-7EE3211546DE}" type="datetimeFigureOut">
              <a:rPr lang="en-US" smtClean="0"/>
              <a:t>2/1/2017</a:t>
            </a:fld>
            <a:endParaRPr lang="en-US"/>
          </a:p>
        </p:txBody>
      </p:sp>
      <p:sp>
        <p:nvSpPr>
          <p:cNvPr id="5" name="Footer Placeholder 4"/>
          <p:cNvSpPr>
            <a:spLocks noGrp="1"/>
          </p:cNvSpPr>
          <p:nvPr>
            <p:ph type="ftr" sz="quarter" idx="3"/>
          </p:nvPr>
        </p:nvSpPr>
        <p:spPr>
          <a:xfrm>
            <a:off x="3124193" y="6356748"/>
            <a:ext cx="2895615" cy="364331"/>
          </a:xfrm>
          <a:prstGeom prst="rect">
            <a:avLst/>
          </a:prstGeom>
        </p:spPr>
        <p:txBody>
          <a:bodyPr vert="horz" lIns="57598" tIns="28799" rIns="57598" bIns="28799"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2858" y="6356748"/>
            <a:ext cx="2133987"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AFFA969C-24D1-7242-B8E1-2156F1B52821}" type="slidenum">
              <a:rPr lang="en-US" smtClean="0"/>
              <a:t>‹#›</a:t>
            </a:fld>
            <a:endParaRPr lang="en-US"/>
          </a:p>
        </p:txBody>
      </p:sp>
    </p:spTree>
    <p:extLst>
      <p:ext uri="{BB962C8B-B14F-4D97-AF65-F5344CB8AC3E}">
        <p14:creationId xmlns:p14="http://schemas.microsoft.com/office/powerpoint/2010/main" val="4643699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txStyles>
    <p:titleStyle>
      <a:lvl1pPr algn="ctr" defTabSz="287990" rtl="0" eaLnBrk="1" latinLnBrk="0" hangingPunct="1">
        <a:spcBef>
          <a:spcPct val="0"/>
        </a:spcBef>
        <a:buNone/>
        <a:defRPr sz="2800" kern="1200">
          <a:solidFill>
            <a:schemeClr val="tx1"/>
          </a:solidFill>
          <a:latin typeface="+mj-lt"/>
          <a:ea typeface="+mj-ea"/>
          <a:cs typeface="+mj-cs"/>
        </a:defRPr>
      </a:lvl1pPr>
    </p:titleStyle>
    <p:bodyStyle>
      <a:lvl1pPr marL="215993" indent="-215993" algn="l" defTabSz="287990" rtl="0" eaLnBrk="1" latinLnBrk="0" hangingPunct="1">
        <a:spcBef>
          <a:spcPct val="20000"/>
        </a:spcBef>
        <a:buFont typeface="Arial"/>
        <a:buChar char="•"/>
        <a:defRPr sz="2000" kern="1200">
          <a:solidFill>
            <a:schemeClr val="tx1"/>
          </a:solidFill>
          <a:latin typeface="+mn-lt"/>
          <a:ea typeface="+mn-ea"/>
          <a:cs typeface="+mn-cs"/>
        </a:defRPr>
      </a:lvl1pPr>
      <a:lvl2pPr marL="467984" indent="-179994" algn="l" defTabSz="287990" rtl="0" eaLnBrk="1" latinLnBrk="0" hangingPunct="1">
        <a:spcBef>
          <a:spcPct val="20000"/>
        </a:spcBef>
        <a:buFont typeface="Arial"/>
        <a:buChar char="–"/>
        <a:defRPr sz="1800" kern="1200">
          <a:solidFill>
            <a:schemeClr val="tx1"/>
          </a:solidFill>
          <a:latin typeface="+mn-lt"/>
          <a:ea typeface="+mn-ea"/>
          <a:cs typeface="+mn-cs"/>
        </a:defRPr>
      </a:lvl2pPr>
      <a:lvl3pPr marL="719976" indent="-143995" algn="l" defTabSz="287990" rtl="0" eaLnBrk="1" latinLnBrk="0" hangingPunct="1">
        <a:spcBef>
          <a:spcPct val="20000"/>
        </a:spcBef>
        <a:buFont typeface="Arial"/>
        <a:buChar char="•"/>
        <a:defRPr sz="1500" kern="1200">
          <a:solidFill>
            <a:schemeClr val="tx1"/>
          </a:solidFill>
          <a:latin typeface="+mn-lt"/>
          <a:ea typeface="+mn-ea"/>
          <a:cs typeface="+mn-cs"/>
        </a:defRPr>
      </a:lvl3pPr>
      <a:lvl4pPr marL="1007966" indent="-143995" algn="l" defTabSz="287990" rtl="0" eaLnBrk="1" latinLnBrk="0" hangingPunct="1">
        <a:spcBef>
          <a:spcPct val="20000"/>
        </a:spcBef>
        <a:buFont typeface="Arial"/>
        <a:buChar char="–"/>
        <a:defRPr sz="1300" kern="1200">
          <a:solidFill>
            <a:schemeClr val="tx1"/>
          </a:solidFill>
          <a:latin typeface="+mn-lt"/>
          <a:ea typeface="+mn-ea"/>
          <a:cs typeface="+mn-cs"/>
        </a:defRPr>
      </a:lvl4pPr>
      <a:lvl5pPr marL="1295956" indent="-143995" algn="l" defTabSz="287990" rtl="0" eaLnBrk="1" latinLnBrk="0" hangingPunct="1">
        <a:spcBef>
          <a:spcPct val="20000"/>
        </a:spcBef>
        <a:buFont typeface="Arial"/>
        <a:buChar char="»"/>
        <a:defRPr sz="1300" kern="1200">
          <a:solidFill>
            <a:schemeClr val="tx1"/>
          </a:solidFill>
          <a:latin typeface="+mn-lt"/>
          <a:ea typeface="+mn-ea"/>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335"/>
            <a:ext cx="9143107" cy="6857330"/>
          </a:xfrm>
          <a:prstGeom prst="rect">
            <a:avLst/>
          </a:prstGeom>
        </p:spPr>
      </p:pic>
      <p:sp>
        <p:nvSpPr>
          <p:cNvPr id="2" name="Title Placeholder 1"/>
          <p:cNvSpPr>
            <a:spLocks noGrp="1"/>
          </p:cNvSpPr>
          <p:nvPr>
            <p:ph type="title"/>
          </p:nvPr>
        </p:nvSpPr>
        <p:spPr>
          <a:xfrm>
            <a:off x="457201" y="274638"/>
            <a:ext cx="8229600" cy="1143000"/>
          </a:xfrm>
          <a:prstGeom prst="rect">
            <a:avLst/>
          </a:prstGeom>
        </p:spPr>
        <p:txBody>
          <a:bodyPr vert="horz" lIns="91431" tIns="45716" rIns="91431" bIns="4571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1" y="1600201"/>
            <a:ext cx="8229600" cy="4525963"/>
          </a:xfrm>
          <a:prstGeom prst="rect">
            <a:avLst/>
          </a:prstGeom>
        </p:spPr>
        <p:txBody>
          <a:bodyPr vert="horz" lIns="91431" tIns="45716" rIns="91431"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fld id="{EF044EC3-37D1-4D82-9FC1-6F339364C46F}" type="datetime1">
              <a:rPr lang="en-US" smtClean="0"/>
              <a:t>2/1/2017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1"/>
            <a:ext cx="21336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fld id="{A3294651-BFA1-6243-BCDD-3869F4307320}" type="slidenum">
              <a:rPr lang="en-US" smtClean="0"/>
              <a:t>‹#›</a:t>
            </a:fld>
            <a:endParaRPr lang="en-US"/>
          </a:p>
        </p:txBody>
      </p:sp>
    </p:spTree>
    <p:extLst>
      <p:ext uri="{BB962C8B-B14F-4D97-AF65-F5344CB8AC3E}">
        <p14:creationId xmlns:p14="http://schemas.microsoft.com/office/powerpoint/2010/main" val="30703114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9" r:id="rId10"/>
  </p:sldLayoutIdLst>
  <p:timing>
    <p:tnLst>
      <p:par>
        <p:cTn id="1" dur="indefinite" restart="never" nodeType="tmRoot"/>
      </p:par>
    </p:tnLst>
  </p:timing>
  <p:hf hdr="0" ftr="0" dt="0"/>
  <p:txStyles>
    <p:titleStyle>
      <a:lvl1pPr algn="ctr" defTabSz="457156" rtl="0" eaLnBrk="1" latinLnBrk="0" hangingPunct="1">
        <a:spcBef>
          <a:spcPct val="0"/>
        </a:spcBef>
        <a:buNone/>
        <a:defRPr sz="4400" b="0" kern="1200">
          <a:solidFill>
            <a:srgbClr val="396184"/>
          </a:solidFill>
          <a:latin typeface="Gafata" panose="02000503000000020004" pitchFamily="2" charset="0"/>
          <a:ea typeface="+mj-ea"/>
          <a:cs typeface="+mj-cs"/>
        </a:defRPr>
      </a:lvl1pPr>
    </p:titleStyle>
    <p:bodyStyle>
      <a:lvl1pPr marL="342867" indent="-342867" algn="l" defTabSz="457156" rtl="0" eaLnBrk="1" latinLnBrk="0" hangingPunct="1">
        <a:spcBef>
          <a:spcPct val="20000"/>
        </a:spcBef>
        <a:buFont typeface="Open Sans" panose="020B0606030504020204" pitchFamily="34" charset="0"/>
        <a:buChar char="&gt;"/>
        <a:defRPr sz="3200" kern="1200">
          <a:solidFill>
            <a:srgbClr val="396184"/>
          </a:solidFill>
          <a:latin typeface="Open Sans" panose="020B0606030504020204" pitchFamily="34" charset="0"/>
          <a:ea typeface="Open Sans" panose="020B0606030504020204" pitchFamily="34" charset="0"/>
          <a:cs typeface="Open Sans" panose="020B0606030504020204" pitchFamily="34" charset="0"/>
        </a:defRPr>
      </a:lvl1pPr>
      <a:lvl2pPr marL="742878" indent="-285723" algn="l" defTabSz="457156" rtl="0" eaLnBrk="1" latinLnBrk="0" hangingPunct="1">
        <a:spcBef>
          <a:spcPct val="20000"/>
        </a:spcBef>
        <a:buFont typeface="Arial"/>
        <a:buChar char="–"/>
        <a:defRPr sz="2800" kern="1200">
          <a:solidFill>
            <a:srgbClr val="396184"/>
          </a:solidFill>
          <a:latin typeface="Open Sans" panose="020B0606030504020204" pitchFamily="34" charset="0"/>
          <a:ea typeface="Open Sans" panose="020B0606030504020204" pitchFamily="34" charset="0"/>
          <a:cs typeface="Open Sans" panose="020B0606030504020204" pitchFamily="34" charset="0"/>
        </a:defRPr>
      </a:lvl2pPr>
      <a:lvl3pPr marL="1142889" indent="-228578" algn="l" defTabSz="457156" rtl="0" eaLnBrk="1" latinLnBrk="0" hangingPunct="1">
        <a:spcBef>
          <a:spcPct val="20000"/>
        </a:spcBef>
        <a:buFont typeface="Arial"/>
        <a:buChar char="•"/>
        <a:defRPr sz="2400" kern="1200">
          <a:solidFill>
            <a:srgbClr val="396184"/>
          </a:solidFill>
          <a:latin typeface="Open Sans" panose="020B0606030504020204" pitchFamily="34" charset="0"/>
          <a:ea typeface="Open Sans" panose="020B0606030504020204" pitchFamily="34" charset="0"/>
          <a:cs typeface="Open Sans" panose="020B0606030504020204" pitchFamily="34" charset="0"/>
        </a:defRPr>
      </a:lvl3pPr>
      <a:lvl4pPr marL="1600045" indent="-228578" algn="l" defTabSz="457156" rtl="0" eaLnBrk="1" latinLnBrk="0" hangingPunct="1">
        <a:spcBef>
          <a:spcPct val="20000"/>
        </a:spcBef>
        <a:buFont typeface="Arial"/>
        <a:buChar char="–"/>
        <a:defRPr sz="2000" kern="1200">
          <a:solidFill>
            <a:srgbClr val="396184"/>
          </a:solidFill>
          <a:latin typeface="Open Sans" panose="020B0606030504020204" pitchFamily="34" charset="0"/>
          <a:ea typeface="Open Sans" panose="020B0606030504020204" pitchFamily="34" charset="0"/>
          <a:cs typeface="Open Sans" panose="020B0606030504020204" pitchFamily="34" charset="0"/>
        </a:defRPr>
      </a:lvl4pPr>
      <a:lvl5pPr marL="2057201" indent="-228578" algn="l" defTabSz="457156" rtl="0" eaLnBrk="1" latinLnBrk="0" hangingPunct="1">
        <a:spcBef>
          <a:spcPct val="20000"/>
        </a:spcBef>
        <a:buFont typeface="Arial"/>
        <a:buChar char="»"/>
        <a:defRPr sz="2000" kern="1200">
          <a:solidFill>
            <a:srgbClr val="396184"/>
          </a:solidFill>
          <a:latin typeface="Open Sans" panose="020B0606030504020204" pitchFamily="34" charset="0"/>
          <a:ea typeface="Open Sans" panose="020B0606030504020204" pitchFamily="34" charset="0"/>
          <a:cs typeface="Open Sans" panose="020B0606030504020204" pitchFamily="34" charset="0"/>
        </a:defRPr>
      </a:lvl5pPr>
      <a:lvl6pPr marL="2514357" indent="-228578" algn="l" defTabSz="457156" rtl="0" eaLnBrk="1" latinLnBrk="0" hangingPunct="1">
        <a:spcBef>
          <a:spcPct val="20000"/>
        </a:spcBef>
        <a:buFont typeface="Arial"/>
        <a:buChar char="•"/>
        <a:defRPr sz="2000" kern="1200">
          <a:solidFill>
            <a:schemeClr val="tx1"/>
          </a:solidFill>
          <a:latin typeface="+mn-lt"/>
          <a:ea typeface="+mn-ea"/>
          <a:cs typeface="+mn-cs"/>
        </a:defRPr>
      </a:lvl6pPr>
      <a:lvl7pPr marL="2971512" indent="-228578" algn="l" defTabSz="457156" rtl="0" eaLnBrk="1" latinLnBrk="0" hangingPunct="1">
        <a:spcBef>
          <a:spcPct val="20000"/>
        </a:spcBef>
        <a:buFont typeface="Arial"/>
        <a:buChar char="•"/>
        <a:defRPr sz="2000" kern="1200">
          <a:solidFill>
            <a:schemeClr val="tx1"/>
          </a:solidFill>
          <a:latin typeface="+mn-lt"/>
          <a:ea typeface="+mn-ea"/>
          <a:cs typeface="+mn-cs"/>
        </a:defRPr>
      </a:lvl7pPr>
      <a:lvl8pPr marL="3428669" indent="-228578" algn="l" defTabSz="457156" rtl="0" eaLnBrk="1" latinLnBrk="0" hangingPunct="1">
        <a:spcBef>
          <a:spcPct val="20000"/>
        </a:spcBef>
        <a:buFont typeface="Arial"/>
        <a:buChar char="•"/>
        <a:defRPr sz="2000" kern="1200">
          <a:solidFill>
            <a:schemeClr val="tx1"/>
          </a:solidFill>
          <a:latin typeface="+mn-lt"/>
          <a:ea typeface="+mn-ea"/>
          <a:cs typeface="+mn-cs"/>
        </a:defRPr>
      </a:lvl8pPr>
      <a:lvl9pPr marL="3885824" indent="-228578" algn="l" defTabSz="45715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6" rtl="0" eaLnBrk="1" latinLnBrk="0" hangingPunct="1">
        <a:defRPr sz="1800" kern="1200">
          <a:solidFill>
            <a:schemeClr val="tx1"/>
          </a:solidFill>
          <a:latin typeface="+mn-lt"/>
          <a:ea typeface="+mn-ea"/>
          <a:cs typeface="+mn-cs"/>
        </a:defRPr>
      </a:lvl1pPr>
      <a:lvl2pPr marL="457156" algn="l" defTabSz="457156" rtl="0" eaLnBrk="1" latinLnBrk="0" hangingPunct="1">
        <a:defRPr sz="1800" kern="1200">
          <a:solidFill>
            <a:schemeClr val="tx1"/>
          </a:solidFill>
          <a:latin typeface="+mn-lt"/>
          <a:ea typeface="+mn-ea"/>
          <a:cs typeface="+mn-cs"/>
        </a:defRPr>
      </a:lvl2pPr>
      <a:lvl3pPr marL="914312" algn="l" defTabSz="457156" rtl="0" eaLnBrk="1" latinLnBrk="0" hangingPunct="1">
        <a:defRPr sz="1800" kern="1200">
          <a:solidFill>
            <a:schemeClr val="tx1"/>
          </a:solidFill>
          <a:latin typeface="+mn-lt"/>
          <a:ea typeface="+mn-ea"/>
          <a:cs typeface="+mn-cs"/>
        </a:defRPr>
      </a:lvl3pPr>
      <a:lvl4pPr marL="1371467" algn="l" defTabSz="457156" rtl="0" eaLnBrk="1" latinLnBrk="0" hangingPunct="1">
        <a:defRPr sz="1800" kern="1200">
          <a:solidFill>
            <a:schemeClr val="tx1"/>
          </a:solidFill>
          <a:latin typeface="+mn-lt"/>
          <a:ea typeface="+mn-ea"/>
          <a:cs typeface="+mn-cs"/>
        </a:defRPr>
      </a:lvl4pPr>
      <a:lvl5pPr marL="1828623" algn="l" defTabSz="457156" rtl="0" eaLnBrk="1" latinLnBrk="0" hangingPunct="1">
        <a:defRPr sz="1800" kern="1200">
          <a:solidFill>
            <a:schemeClr val="tx1"/>
          </a:solidFill>
          <a:latin typeface="+mn-lt"/>
          <a:ea typeface="+mn-ea"/>
          <a:cs typeface="+mn-cs"/>
        </a:defRPr>
      </a:lvl5pPr>
      <a:lvl6pPr marL="2285779" algn="l" defTabSz="457156" rtl="0" eaLnBrk="1" latinLnBrk="0" hangingPunct="1">
        <a:defRPr sz="1800" kern="1200">
          <a:solidFill>
            <a:schemeClr val="tx1"/>
          </a:solidFill>
          <a:latin typeface="+mn-lt"/>
          <a:ea typeface="+mn-ea"/>
          <a:cs typeface="+mn-cs"/>
        </a:defRPr>
      </a:lvl6pPr>
      <a:lvl7pPr marL="2742935" algn="l" defTabSz="457156" rtl="0" eaLnBrk="1" latinLnBrk="0" hangingPunct="1">
        <a:defRPr sz="1800" kern="1200">
          <a:solidFill>
            <a:schemeClr val="tx1"/>
          </a:solidFill>
          <a:latin typeface="+mn-lt"/>
          <a:ea typeface="+mn-ea"/>
          <a:cs typeface="+mn-cs"/>
        </a:defRPr>
      </a:lvl7pPr>
      <a:lvl8pPr marL="3200090" algn="l" defTabSz="457156" rtl="0" eaLnBrk="1" latinLnBrk="0" hangingPunct="1">
        <a:defRPr sz="1800" kern="1200">
          <a:solidFill>
            <a:schemeClr val="tx1"/>
          </a:solidFill>
          <a:latin typeface="+mn-lt"/>
          <a:ea typeface="+mn-ea"/>
          <a:cs typeface="+mn-cs"/>
        </a:defRPr>
      </a:lvl8pPr>
      <a:lvl9pPr marL="3657246" algn="l" defTabSz="45715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35"/>
            <a:ext cx="9143107" cy="6857330"/>
          </a:xfrm>
          <a:prstGeom prst="rect">
            <a:avLst/>
          </a:prstGeom>
        </p:spPr>
      </p:pic>
      <p:sp>
        <p:nvSpPr>
          <p:cNvPr id="2" name="Title Placeholder 1"/>
          <p:cNvSpPr>
            <a:spLocks noGrp="1"/>
          </p:cNvSpPr>
          <p:nvPr>
            <p:ph type="title"/>
          </p:nvPr>
        </p:nvSpPr>
        <p:spPr>
          <a:xfrm>
            <a:off x="457156" y="275035"/>
            <a:ext cx="8229689" cy="1143000"/>
          </a:xfrm>
          <a:prstGeom prst="rect">
            <a:avLst/>
          </a:prstGeom>
        </p:spPr>
        <p:txBody>
          <a:bodyPr vert="horz" lIns="57598" tIns="28799" rIns="57598" bIns="28799"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156" y="1600200"/>
            <a:ext cx="8229689" cy="4525566"/>
          </a:xfrm>
          <a:prstGeom prst="rect">
            <a:avLst/>
          </a:prstGeom>
        </p:spPr>
        <p:txBody>
          <a:bodyPr vert="horz" lIns="57598" tIns="28799" rIns="57598" bIns="28799"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156" y="6356748"/>
            <a:ext cx="2133987" cy="364331"/>
          </a:xfrm>
          <a:prstGeom prst="rect">
            <a:avLst/>
          </a:prstGeom>
        </p:spPr>
        <p:txBody>
          <a:bodyPr vert="horz" lIns="57598" tIns="28799" rIns="57598" bIns="28799" rtlCol="0" anchor="ctr"/>
          <a:lstStyle>
            <a:lvl1pPr algn="l">
              <a:defRPr sz="800">
                <a:solidFill>
                  <a:schemeClr val="tx1">
                    <a:tint val="75000"/>
                  </a:schemeClr>
                </a:solidFill>
              </a:defRPr>
            </a:lvl1pPr>
          </a:lstStyle>
          <a:p>
            <a:fld id="{F7F63334-C34C-D741-A2E7-2929BEDA42DE}" type="datetimeFigureOut">
              <a:rPr lang="en-US" smtClean="0"/>
              <a:t>2/1/2017</a:t>
            </a:fld>
            <a:endParaRPr lang="en-US"/>
          </a:p>
        </p:txBody>
      </p:sp>
      <p:sp>
        <p:nvSpPr>
          <p:cNvPr id="5" name="Footer Placeholder 4"/>
          <p:cNvSpPr>
            <a:spLocks noGrp="1"/>
          </p:cNvSpPr>
          <p:nvPr>
            <p:ph type="ftr" sz="quarter" idx="3"/>
          </p:nvPr>
        </p:nvSpPr>
        <p:spPr>
          <a:xfrm>
            <a:off x="3124193" y="6356748"/>
            <a:ext cx="2895615" cy="364331"/>
          </a:xfrm>
          <a:prstGeom prst="rect">
            <a:avLst/>
          </a:prstGeom>
        </p:spPr>
        <p:txBody>
          <a:bodyPr vert="horz" lIns="57598" tIns="28799" rIns="57598" bIns="28799"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2858" y="6356748"/>
            <a:ext cx="2133987"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5B3834E9-7846-7546-B107-006E5894E7E8}" type="slidenum">
              <a:rPr lang="en-US" smtClean="0"/>
              <a:t>‹#›</a:t>
            </a:fld>
            <a:endParaRPr lang="en-US"/>
          </a:p>
        </p:txBody>
      </p:sp>
    </p:spTree>
    <p:extLst>
      <p:ext uri="{BB962C8B-B14F-4D97-AF65-F5344CB8AC3E}">
        <p14:creationId xmlns:p14="http://schemas.microsoft.com/office/powerpoint/2010/main" val="211599937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ctr" defTabSz="287990" rtl="0" eaLnBrk="1" latinLnBrk="0" hangingPunct="1">
        <a:spcBef>
          <a:spcPct val="0"/>
        </a:spcBef>
        <a:buNone/>
        <a:defRPr sz="2800" kern="1200">
          <a:solidFill>
            <a:schemeClr val="tx1"/>
          </a:solidFill>
          <a:latin typeface="+mj-lt"/>
          <a:ea typeface="+mj-ea"/>
          <a:cs typeface="+mj-cs"/>
        </a:defRPr>
      </a:lvl1pPr>
    </p:titleStyle>
    <p:bodyStyle>
      <a:lvl1pPr marL="215993" indent="-215993" algn="l" defTabSz="287990" rtl="0" eaLnBrk="1" latinLnBrk="0" hangingPunct="1">
        <a:spcBef>
          <a:spcPct val="20000"/>
        </a:spcBef>
        <a:buFont typeface="Arial"/>
        <a:buChar char="•"/>
        <a:defRPr sz="2000" kern="1200">
          <a:solidFill>
            <a:schemeClr val="tx1"/>
          </a:solidFill>
          <a:latin typeface="+mn-lt"/>
          <a:ea typeface="+mn-ea"/>
          <a:cs typeface="+mn-cs"/>
        </a:defRPr>
      </a:lvl1pPr>
      <a:lvl2pPr marL="467984" indent="-179994" algn="l" defTabSz="287990" rtl="0" eaLnBrk="1" latinLnBrk="0" hangingPunct="1">
        <a:spcBef>
          <a:spcPct val="20000"/>
        </a:spcBef>
        <a:buFont typeface="Arial"/>
        <a:buChar char="–"/>
        <a:defRPr sz="1800" kern="1200">
          <a:solidFill>
            <a:schemeClr val="tx1"/>
          </a:solidFill>
          <a:latin typeface="+mn-lt"/>
          <a:ea typeface="+mn-ea"/>
          <a:cs typeface="+mn-cs"/>
        </a:defRPr>
      </a:lvl2pPr>
      <a:lvl3pPr marL="719976" indent="-143995" algn="l" defTabSz="287990" rtl="0" eaLnBrk="1" latinLnBrk="0" hangingPunct="1">
        <a:spcBef>
          <a:spcPct val="20000"/>
        </a:spcBef>
        <a:buFont typeface="Arial"/>
        <a:buChar char="•"/>
        <a:defRPr sz="1500" kern="1200">
          <a:solidFill>
            <a:schemeClr val="tx1"/>
          </a:solidFill>
          <a:latin typeface="+mn-lt"/>
          <a:ea typeface="+mn-ea"/>
          <a:cs typeface="+mn-cs"/>
        </a:defRPr>
      </a:lvl3pPr>
      <a:lvl4pPr marL="1007966" indent="-143995" algn="l" defTabSz="287990" rtl="0" eaLnBrk="1" latinLnBrk="0" hangingPunct="1">
        <a:spcBef>
          <a:spcPct val="20000"/>
        </a:spcBef>
        <a:buFont typeface="Arial"/>
        <a:buChar char="–"/>
        <a:defRPr sz="1300" kern="1200">
          <a:solidFill>
            <a:schemeClr val="tx1"/>
          </a:solidFill>
          <a:latin typeface="+mn-lt"/>
          <a:ea typeface="+mn-ea"/>
          <a:cs typeface="+mn-cs"/>
        </a:defRPr>
      </a:lvl4pPr>
      <a:lvl5pPr marL="1295956" indent="-143995" algn="l" defTabSz="287990" rtl="0" eaLnBrk="1" latinLnBrk="0" hangingPunct="1">
        <a:spcBef>
          <a:spcPct val="20000"/>
        </a:spcBef>
        <a:buFont typeface="Arial"/>
        <a:buChar char="»"/>
        <a:defRPr sz="1300" kern="1200">
          <a:solidFill>
            <a:schemeClr val="tx1"/>
          </a:solidFill>
          <a:latin typeface="+mn-lt"/>
          <a:ea typeface="+mn-ea"/>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35"/>
            <a:ext cx="9143106" cy="6857330"/>
          </a:xfrm>
          <a:prstGeom prst="rect">
            <a:avLst/>
          </a:prstGeom>
        </p:spPr>
      </p:pic>
      <p:sp>
        <p:nvSpPr>
          <p:cNvPr id="2" name="Title Placeholder 1"/>
          <p:cNvSpPr>
            <a:spLocks noGrp="1"/>
          </p:cNvSpPr>
          <p:nvPr>
            <p:ph type="title"/>
          </p:nvPr>
        </p:nvSpPr>
        <p:spPr>
          <a:xfrm>
            <a:off x="457156" y="275035"/>
            <a:ext cx="8229689" cy="1143000"/>
          </a:xfrm>
          <a:prstGeom prst="rect">
            <a:avLst/>
          </a:prstGeom>
        </p:spPr>
        <p:txBody>
          <a:bodyPr vert="horz" lIns="57598" tIns="28799" rIns="57598" bIns="28799"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156" y="1600200"/>
            <a:ext cx="8229689" cy="4525566"/>
          </a:xfrm>
          <a:prstGeom prst="rect">
            <a:avLst/>
          </a:prstGeom>
        </p:spPr>
        <p:txBody>
          <a:bodyPr vert="horz" lIns="57598" tIns="28799" rIns="57598" bIns="28799"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156" y="6356748"/>
            <a:ext cx="2133987" cy="364331"/>
          </a:xfrm>
          <a:prstGeom prst="rect">
            <a:avLst/>
          </a:prstGeom>
        </p:spPr>
        <p:txBody>
          <a:bodyPr vert="horz" lIns="57598" tIns="28799" rIns="57598" bIns="28799" rtlCol="0" anchor="ctr"/>
          <a:lstStyle>
            <a:lvl1pPr algn="l">
              <a:defRPr sz="800">
                <a:solidFill>
                  <a:schemeClr val="tx1">
                    <a:tint val="75000"/>
                  </a:schemeClr>
                </a:solidFill>
              </a:defRPr>
            </a:lvl1pPr>
          </a:lstStyle>
          <a:p>
            <a:fld id="{614E1608-173A-2B47-BAD3-AC679EABB04D}" type="datetimeFigureOut">
              <a:rPr lang="en-US" smtClean="0"/>
              <a:t>2/1/2017</a:t>
            </a:fld>
            <a:endParaRPr lang="en-US"/>
          </a:p>
        </p:txBody>
      </p:sp>
      <p:sp>
        <p:nvSpPr>
          <p:cNvPr id="5" name="Footer Placeholder 4"/>
          <p:cNvSpPr>
            <a:spLocks noGrp="1"/>
          </p:cNvSpPr>
          <p:nvPr>
            <p:ph type="ftr" sz="quarter" idx="3"/>
          </p:nvPr>
        </p:nvSpPr>
        <p:spPr>
          <a:xfrm>
            <a:off x="3124193" y="6356748"/>
            <a:ext cx="2895615" cy="364331"/>
          </a:xfrm>
          <a:prstGeom prst="rect">
            <a:avLst/>
          </a:prstGeom>
        </p:spPr>
        <p:txBody>
          <a:bodyPr vert="horz" lIns="57598" tIns="28799" rIns="57598" bIns="28799"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2858" y="6356748"/>
            <a:ext cx="2133987"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47FB9738-6AD1-C14A-9A6B-EBEC824884A4}" type="slidenum">
              <a:rPr lang="en-US" smtClean="0"/>
              <a:t>‹#›</a:t>
            </a:fld>
            <a:endParaRPr lang="en-US"/>
          </a:p>
        </p:txBody>
      </p:sp>
    </p:spTree>
    <p:extLst>
      <p:ext uri="{BB962C8B-B14F-4D97-AF65-F5344CB8AC3E}">
        <p14:creationId xmlns:p14="http://schemas.microsoft.com/office/powerpoint/2010/main" val="216838091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txStyles>
    <p:titleStyle>
      <a:lvl1pPr algn="ctr" defTabSz="287990" rtl="0" eaLnBrk="1" latinLnBrk="0" hangingPunct="1">
        <a:spcBef>
          <a:spcPct val="0"/>
        </a:spcBef>
        <a:buNone/>
        <a:defRPr sz="2800" kern="1200">
          <a:solidFill>
            <a:schemeClr val="tx1"/>
          </a:solidFill>
          <a:latin typeface="+mj-lt"/>
          <a:ea typeface="+mj-ea"/>
          <a:cs typeface="+mj-cs"/>
        </a:defRPr>
      </a:lvl1pPr>
    </p:titleStyle>
    <p:bodyStyle>
      <a:lvl1pPr marL="215993" indent="-215993" algn="l" defTabSz="287990" rtl="0" eaLnBrk="1" latinLnBrk="0" hangingPunct="1">
        <a:spcBef>
          <a:spcPct val="20000"/>
        </a:spcBef>
        <a:buFont typeface="Arial"/>
        <a:buChar char="•"/>
        <a:defRPr sz="2000" kern="1200">
          <a:solidFill>
            <a:schemeClr val="tx1"/>
          </a:solidFill>
          <a:latin typeface="+mn-lt"/>
          <a:ea typeface="+mn-ea"/>
          <a:cs typeface="+mn-cs"/>
        </a:defRPr>
      </a:lvl1pPr>
      <a:lvl2pPr marL="467984" indent="-179994" algn="l" defTabSz="287990" rtl="0" eaLnBrk="1" latinLnBrk="0" hangingPunct="1">
        <a:spcBef>
          <a:spcPct val="20000"/>
        </a:spcBef>
        <a:buFont typeface="Arial"/>
        <a:buChar char="–"/>
        <a:defRPr sz="1800" kern="1200">
          <a:solidFill>
            <a:schemeClr val="tx1"/>
          </a:solidFill>
          <a:latin typeface="+mn-lt"/>
          <a:ea typeface="+mn-ea"/>
          <a:cs typeface="+mn-cs"/>
        </a:defRPr>
      </a:lvl2pPr>
      <a:lvl3pPr marL="719976" indent="-143995" algn="l" defTabSz="287990" rtl="0" eaLnBrk="1" latinLnBrk="0" hangingPunct="1">
        <a:spcBef>
          <a:spcPct val="20000"/>
        </a:spcBef>
        <a:buFont typeface="Arial"/>
        <a:buChar char="•"/>
        <a:defRPr sz="1500" kern="1200">
          <a:solidFill>
            <a:schemeClr val="tx1"/>
          </a:solidFill>
          <a:latin typeface="+mn-lt"/>
          <a:ea typeface="+mn-ea"/>
          <a:cs typeface="+mn-cs"/>
        </a:defRPr>
      </a:lvl3pPr>
      <a:lvl4pPr marL="1007966" indent="-143995" algn="l" defTabSz="287990" rtl="0" eaLnBrk="1" latinLnBrk="0" hangingPunct="1">
        <a:spcBef>
          <a:spcPct val="20000"/>
        </a:spcBef>
        <a:buFont typeface="Arial"/>
        <a:buChar char="–"/>
        <a:defRPr sz="1300" kern="1200">
          <a:solidFill>
            <a:schemeClr val="tx1"/>
          </a:solidFill>
          <a:latin typeface="+mn-lt"/>
          <a:ea typeface="+mn-ea"/>
          <a:cs typeface="+mn-cs"/>
        </a:defRPr>
      </a:lvl4pPr>
      <a:lvl5pPr marL="1295956" indent="-143995" algn="l" defTabSz="287990" rtl="0" eaLnBrk="1" latinLnBrk="0" hangingPunct="1">
        <a:spcBef>
          <a:spcPct val="20000"/>
        </a:spcBef>
        <a:buFont typeface="Arial"/>
        <a:buChar char="»"/>
        <a:defRPr sz="1300" kern="1200">
          <a:solidFill>
            <a:schemeClr val="tx1"/>
          </a:solidFill>
          <a:latin typeface="+mn-lt"/>
          <a:ea typeface="+mn-ea"/>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5"/>
            <a:ext cx="9143106" cy="6857329"/>
          </a:xfrm>
          <a:prstGeom prst="rect">
            <a:avLst/>
          </a:prstGeom>
        </p:spPr>
      </p:pic>
      <p:sp>
        <p:nvSpPr>
          <p:cNvPr id="2" name="TextBox 1"/>
          <p:cNvSpPr txBox="1"/>
          <p:nvPr/>
        </p:nvSpPr>
        <p:spPr>
          <a:xfrm>
            <a:off x="683948" y="2315931"/>
            <a:ext cx="4738564" cy="1846651"/>
          </a:xfrm>
          <a:prstGeom prst="rect">
            <a:avLst/>
          </a:prstGeom>
          <a:noFill/>
        </p:spPr>
        <p:txBody>
          <a:bodyPr wrap="square" lIns="91431" tIns="45716" rIns="91431" bIns="45716" rtlCol="0">
            <a:spAutoFit/>
          </a:bodyPr>
          <a:lstStyle/>
          <a:p>
            <a:r>
              <a:rPr lang="en-US" sz="3600" dirty="0" smtClean="0">
                <a:solidFill>
                  <a:srgbClr val="90E3FF"/>
                </a:solidFill>
                <a:latin typeface="Gafata" panose="02000503000000020004" pitchFamily="2" charset="0"/>
                <a:cs typeface="Calibri Light"/>
              </a:rPr>
              <a:t>Classification: usage and </a:t>
            </a:r>
            <a:r>
              <a:rPr lang="en-US" sz="3600" dirty="0" smtClean="0">
                <a:solidFill>
                  <a:srgbClr val="90E3FF"/>
                </a:solidFill>
                <a:latin typeface="Gafata" panose="02000503000000020004" pitchFamily="2" charset="0"/>
                <a:cs typeface="Calibri Light"/>
              </a:rPr>
              <a:t>attitudes study</a:t>
            </a:r>
            <a:endParaRPr lang="en-US" sz="3600" dirty="0">
              <a:solidFill>
                <a:srgbClr val="90E3FF"/>
              </a:solidFill>
              <a:latin typeface="Gafata" panose="02000503000000020004" pitchFamily="2" charset="0"/>
              <a:cs typeface="Calibri Light"/>
            </a:endParaRPr>
          </a:p>
          <a:p>
            <a:pPr>
              <a:lnSpc>
                <a:spcPct val="150000"/>
              </a:lnSpc>
            </a:pPr>
            <a:r>
              <a:rPr lang="en-US"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November 2016</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chemeClr val="bg1"/>
              </a:solidFill>
              <a:latin typeface="Helvetica Light"/>
              <a:cs typeface="Arial Narrow"/>
            </a:endParaRPr>
          </a:p>
        </p:txBody>
      </p:sp>
      <p:sp>
        <p:nvSpPr>
          <p:cNvPr id="3" name="Slide Number Placeholder 2"/>
          <p:cNvSpPr>
            <a:spLocks noGrp="1"/>
          </p:cNvSpPr>
          <p:nvPr>
            <p:ph type="sldNum" sz="quarter" idx="12"/>
          </p:nvPr>
        </p:nvSpPr>
        <p:spPr/>
        <p:txBody>
          <a:bodyPr/>
          <a:lstStyle/>
          <a:p>
            <a:fld id="{A3294651-BFA1-6243-BCDD-3869F4307320}" type="slidenum">
              <a:rPr lang="en-US" smtClean="0"/>
              <a:t>1</a:t>
            </a:fld>
            <a:endParaRPr lang="en-US"/>
          </a:p>
        </p:txBody>
      </p:sp>
    </p:spTree>
    <p:extLst>
      <p:ext uri="{BB962C8B-B14F-4D97-AF65-F5344CB8AC3E}">
        <p14:creationId xmlns:p14="http://schemas.microsoft.com/office/powerpoint/2010/main" val="1584212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Frequency of ratings use for children</a:t>
            </a:r>
            <a:endParaRPr lang="en-AU" b="1" dirty="0"/>
          </a:p>
        </p:txBody>
      </p:sp>
      <p:sp>
        <p:nvSpPr>
          <p:cNvPr id="8" name="TextBox 7"/>
          <p:cNvSpPr txBox="1"/>
          <p:nvPr/>
        </p:nvSpPr>
        <p:spPr>
          <a:xfrm>
            <a:off x="2051720" y="2199347"/>
            <a:ext cx="1656184" cy="1477328"/>
          </a:xfrm>
          <a:prstGeom prst="rect">
            <a:avLst/>
          </a:prstGeom>
          <a:noFill/>
          <a:ln>
            <a:solidFill>
              <a:schemeClr val="accent1"/>
            </a:solidFill>
          </a:ln>
        </p:spPr>
        <p:txBody>
          <a:bodyPr wrap="square" rtlCol="0">
            <a:spAutoFit/>
          </a:bodyPr>
          <a:lstStyle/>
          <a:p>
            <a:r>
              <a:rPr lang="en-AU" dirty="0" smtClean="0"/>
              <a:t>57% of parents/carers refer to a rating</a:t>
            </a:r>
          </a:p>
          <a:p>
            <a:r>
              <a:rPr lang="en-AU" dirty="0" smtClean="0"/>
              <a:t>once a week or more</a:t>
            </a:r>
            <a:endParaRPr lang="en-AU" dirty="0"/>
          </a:p>
        </p:txBody>
      </p:sp>
      <p:sp>
        <p:nvSpPr>
          <p:cNvPr id="9" name="TextBox 8"/>
          <p:cNvSpPr txBox="1"/>
          <p:nvPr/>
        </p:nvSpPr>
        <p:spPr>
          <a:xfrm>
            <a:off x="6804248" y="1772816"/>
            <a:ext cx="1656184" cy="1754326"/>
          </a:xfrm>
          <a:prstGeom prst="rect">
            <a:avLst/>
          </a:prstGeom>
          <a:noFill/>
          <a:ln>
            <a:solidFill>
              <a:schemeClr val="accent1"/>
            </a:solidFill>
          </a:ln>
        </p:spPr>
        <p:txBody>
          <a:bodyPr wrap="square" rtlCol="0">
            <a:spAutoFit/>
          </a:bodyPr>
          <a:lstStyle/>
          <a:p>
            <a:r>
              <a:rPr lang="en-AU" dirty="0" smtClean="0"/>
              <a:t>29% of parents/carers use classification</a:t>
            </a:r>
          </a:p>
          <a:p>
            <a:r>
              <a:rPr lang="en-AU" dirty="0" smtClean="0"/>
              <a:t>less than once a month</a:t>
            </a:r>
            <a:endParaRPr lang="en-AU" dirty="0"/>
          </a:p>
        </p:txBody>
      </p:sp>
      <p:sp>
        <p:nvSpPr>
          <p:cNvPr id="3" name="TextBox 2"/>
          <p:cNvSpPr txBox="1"/>
          <p:nvPr/>
        </p:nvSpPr>
        <p:spPr>
          <a:xfrm>
            <a:off x="1187624" y="1127186"/>
            <a:ext cx="7065524" cy="369332"/>
          </a:xfrm>
          <a:prstGeom prst="rect">
            <a:avLst/>
          </a:prstGeom>
          <a:noFill/>
        </p:spPr>
        <p:txBody>
          <a:bodyPr wrap="none" rtlCol="0">
            <a:spAutoFit/>
          </a:bodyPr>
          <a:lstStyle/>
          <a:p>
            <a:r>
              <a:rPr lang="en-AU" b="1" dirty="0" smtClean="0"/>
              <a:t>Ratings use by parents/carers is regular but not an everyday occurrence.</a:t>
            </a:r>
            <a:endParaRPr lang="en-AU"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30714739"/>
              </p:ext>
            </p:extLst>
          </p:nvPr>
        </p:nvGraphicFramePr>
        <p:xfrm>
          <a:off x="430997" y="157538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378719" y="6193928"/>
            <a:ext cx="1281878" cy="523220"/>
          </a:xfrm>
          <a:prstGeom prst="rect">
            <a:avLst/>
          </a:prstGeom>
          <a:noFill/>
          <a:ln w="6350">
            <a:solidFill>
              <a:schemeClr val="bg2">
                <a:lumMod val="90000"/>
              </a:schemeClr>
            </a:solidFill>
            <a:prstDash val="solid"/>
          </a:ln>
        </p:spPr>
        <p:txBody>
          <a:bodyPr wrap="square" rtlCol="0">
            <a:spAutoFit/>
          </a:bodyPr>
          <a:lstStyle/>
          <a:p>
            <a:r>
              <a:rPr lang="en-AU" sz="1400" dirty="0" smtClean="0"/>
              <a:t>n = 1,131 parents/carers</a:t>
            </a:r>
            <a:endParaRPr lang="en-AU" sz="1400" dirty="0"/>
          </a:p>
        </p:txBody>
      </p:sp>
    </p:spTree>
    <p:extLst>
      <p:ext uri="{BB962C8B-B14F-4D97-AF65-F5344CB8AC3E}">
        <p14:creationId xmlns:p14="http://schemas.microsoft.com/office/powerpoint/2010/main" val="180621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Use of ratings for children- by classified media</a:t>
            </a:r>
            <a:endParaRPr lang="en-AU" b="1" dirty="0"/>
          </a:p>
        </p:txBody>
      </p:sp>
      <p:sp>
        <p:nvSpPr>
          <p:cNvPr id="5" name="TextBox 4"/>
          <p:cNvSpPr txBox="1"/>
          <p:nvPr/>
        </p:nvSpPr>
        <p:spPr>
          <a:xfrm>
            <a:off x="312336" y="1094869"/>
            <a:ext cx="8363317" cy="646331"/>
          </a:xfrm>
          <a:prstGeom prst="rect">
            <a:avLst/>
          </a:prstGeom>
          <a:noFill/>
          <a:ln>
            <a:noFill/>
          </a:ln>
        </p:spPr>
        <p:txBody>
          <a:bodyPr wrap="square" rtlCol="0">
            <a:spAutoFit/>
          </a:bodyPr>
          <a:lstStyle/>
          <a:p>
            <a:pPr algn="ctr"/>
            <a:r>
              <a:rPr lang="en-AU" b="1" dirty="0" smtClean="0"/>
              <a:t>Parents and carers are more reliant on ratings in using the cinema, DVDs and Blu-ray than for Netflix, game apps and ABC children’s channels. </a:t>
            </a:r>
            <a:endParaRPr lang="en-AU" b="1" dirty="0"/>
          </a:p>
        </p:txBody>
      </p:sp>
      <p:sp>
        <p:nvSpPr>
          <p:cNvPr id="15" name="TextBox 14"/>
          <p:cNvSpPr txBox="1"/>
          <p:nvPr/>
        </p:nvSpPr>
        <p:spPr>
          <a:xfrm>
            <a:off x="5563193" y="5944031"/>
            <a:ext cx="3154661" cy="646331"/>
          </a:xfrm>
          <a:prstGeom prst="rect">
            <a:avLst/>
          </a:prstGeom>
          <a:noFill/>
          <a:ln>
            <a:solidFill>
              <a:schemeClr val="accent1"/>
            </a:solidFill>
          </a:ln>
        </p:spPr>
        <p:txBody>
          <a:bodyPr wrap="square" rtlCol="0">
            <a:spAutoFit/>
          </a:bodyPr>
          <a:lstStyle/>
          <a:p>
            <a:r>
              <a:rPr lang="en-AU" dirty="0" smtClean="0"/>
              <a:t>Including infrequent use, 81% - 94% use ratings where available</a:t>
            </a:r>
            <a:endParaRPr lang="en-AU" dirty="0"/>
          </a:p>
        </p:txBody>
      </p:sp>
      <p:sp>
        <p:nvSpPr>
          <p:cNvPr id="6" name="TextBox 5"/>
          <p:cNvSpPr txBox="1"/>
          <p:nvPr/>
        </p:nvSpPr>
        <p:spPr>
          <a:xfrm>
            <a:off x="402932" y="5955381"/>
            <a:ext cx="3975010" cy="430887"/>
          </a:xfrm>
          <a:prstGeom prst="rect">
            <a:avLst/>
          </a:prstGeom>
          <a:noFill/>
          <a:ln>
            <a:solidFill>
              <a:srgbClr val="DEDEDE"/>
            </a:solidFill>
          </a:ln>
        </p:spPr>
        <p:txBody>
          <a:bodyPr wrap="square" rtlCol="0">
            <a:spAutoFit/>
          </a:bodyPr>
          <a:lstStyle/>
          <a:p>
            <a:r>
              <a:rPr lang="en-AU" sz="1100" dirty="0" smtClean="0"/>
              <a:t>n = no. of parents/carers with children using each </a:t>
            </a:r>
            <a:r>
              <a:rPr lang="en-AU" sz="1100" dirty="0" smtClean="0"/>
              <a:t>platform that is classified. Ranges from </a:t>
            </a:r>
            <a:r>
              <a:rPr lang="en-AU" sz="1100" dirty="0" smtClean="0"/>
              <a:t>53 (presto</a:t>
            </a:r>
            <a:r>
              <a:rPr lang="en-AU" sz="1100" dirty="0" smtClean="0"/>
              <a:t>) to 586 </a:t>
            </a:r>
            <a:r>
              <a:rPr lang="en-AU" sz="1100" dirty="0" smtClean="0"/>
              <a:t>(cinema)</a:t>
            </a:r>
            <a:endParaRPr lang="en-AU" sz="11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71879028"/>
              </p:ext>
            </p:extLst>
          </p:nvPr>
        </p:nvGraphicFramePr>
        <p:xfrm>
          <a:off x="457156" y="1628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48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How is consumer advice used?</a:t>
            </a:r>
            <a:endParaRPr lang="en-AU" b="1" dirty="0"/>
          </a:p>
        </p:txBody>
      </p:sp>
      <p:sp>
        <p:nvSpPr>
          <p:cNvPr id="3" name="Content Placeholder 2"/>
          <p:cNvSpPr>
            <a:spLocks noGrp="1"/>
          </p:cNvSpPr>
          <p:nvPr>
            <p:ph idx="1"/>
          </p:nvPr>
        </p:nvSpPr>
        <p:spPr>
          <a:xfrm>
            <a:off x="457156" y="1700808"/>
            <a:ext cx="8229689" cy="4525566"/>
          </a:xfrm>
        </p:spPr>
        <p:txBody>
          <a:bodyPr>
            <a:normAutofit/>
          </a:bodyPr>
          <a:lstStyle/>
          <a:p>
            <a:pPr marL="0" indent="0">
              <a:buNone/>
            </a:pPr>
            <a:r>
              <a:rPr lang="en-AU" b="1" dirty="0" smtClean="0"/>
              <a:t>Focus groups</a:t>
            </a:r>
          </a:p>
          <a:p>
            <a:r>
              <a:rPr lang="en-AU" dirty="0" smtClean="0"/>
              <a:t>Parents used </a:t>
            </a:r>
            <a:r>
              <a:rPr lang="en-AU" dirty="0" smtClean="0"/>
              <a:t>Consumer Advice </a:t>
            </a:r>
            <a:r>
              <a:rPr lang="en-AU" dirty="0" smtClean="0"/>
              <a:t>to: </a:t>
            </a:r>
          </a:p>
          <a:p>
            <a:pPr lvl="1"/>
            <a:r>
              <a:rPr lang="en-AU" dirty="0" smtClean="0"/>
              <a:t>protect children who may be more sensitive to certain content types</a:t>
            </a:r>
          </a:p>
          <a:p>
            <a:pPr lvl="1"/>
            <a:r>
              <a:rPr lang="en-AU" dirty="0"/>
              <a:t>avoid content they themselves considered unsuitable for children (</a:t>
            </a:r>
            <a:r>
              <a:rPr lang="en-AU" dirty="0" err="1"/>
              <a:t>e.g</a:t>
            </a:r>
            <a:r>
              <a:rPr lang="en-AU" dirty="0"/>
              <a:t> coarse language or sexual references might be considered more problematic than violence)</a:t>
            </a:r>
          </a:p>
          <a:p>
            <a:pPr marL="215993" lvl="1" indent="-215993">
              <a:buFont typeface="Arial"/>
              <a:buChar char="•"/>
            </a:pPr>
            <a:r>
              <a:rPr lang="en-AU" sz="2000" dirty="0" smtClean="0"/>
              <a:t>Women </a:t>
            </a:r>
            <a:r>
              <a:rPr lang="en-AU" sz="2000" dirty="0"/>
              <a:t>and youth – used </a:t>
            </a:r>
            <a:r>
              <a:rPr lang="en-AU" sz="2000" dirty="0"/>
              <a:t>Consumer Advice </a:t>
            </a:r>
            <a:r>
              <a:rPr lang="en-AU" sz="2000" dirty="0"/>
              <a:t>to avoid horror and high level </a:t>
            </a:r>
            <a:r>
              <a:rPr lang="en-AU" sz="2000" dirty="0" smtClean="0"/>
              <a:t>violence</a:t>
            </a:r>
            <a:endParaRPr lang="en-AU" sz="2000" dirty="0" smtClean="0"/>
          </a:p>
          <a:p>
            <a:pPr marL="0" lvl="1" indent="0">
              <a:buNone/>
            </a:pPr>
            <a:r>
              <a:rPr lang="en-AU" sz="2000" b="1" dirty="0" smtClean="0"/>
              <a:t>Survey*</a:t>
            </a:r>
          </a:p>
          <a:p>
            <a:pPr marL="342900" lvl="1" indent="-342900">
              <a:buFont typeface="Arial" panose="020B0604020202020204" pitchFamily="34" charset="0"/>
              <a:buChar char="•"/>
            </a:pPr>
            <a:r>
              <a:rPr lang="en-AU" sz="2000" dirty="0" smtClean="0"/>
              <a:t>14% use CA frequently for their own media choices - similar to usage of ratings for people’s own media choices</a:t>
            </a:r>
          </a:p>
          <a:p>
            <a:pPr marL="0" lvl="1" indent="0">
              <a:buNone/>
            </a:pPr>
            <a:endParaRPr lang="en-AU" sz="2000" dirty="0"/>
          </a:p>
          <a:p>
            <a:pPr marL="0" lvl="1" indent="0">
              <a:buNone/>
            </a:pPr>
            <a:r>
              <a:rPr lang="en-AU" sz="1400" dirty="0" smtClean="0"/>
              <a:t>* n= 2,187 (all respondents)</a:t>
            </a:r>
            <a:endParaRPr lang="en-AU" sz="1400" dirty="0"/>
          </a:p>
        </p:txBody>
      </p:sp>
      <p:sp>
        <p:nvSpPr>
          <p:cNvPr id="6" name="TextBox 5"/>
          <p:cNvSpPr txBox="1"/>
          <p:nvPr/>
        </p:nvSpPr>
        <p:spPr>
          <a:xfrm>
            <a:off x="191826" y="1085905"/>
            <a:ext cx="8760347" cy="923330"/>
          </a:xfrm>
          <a:prstGeom prst="rect">
            <a:avLst/>
          </a:prstGeom>
          <a:noFill/>
        </p:spPr>
        <p:txBody>
          <a:bodyPr wrap="none" rtlCol="0">
            <a:spAutoFit/>
          </a:bodyPr>
          <a:lstStyle/>
          <a:p>
            <a:r>
              <a:rPr lang="en-AU" b="1" dirty="0" smtClean="0"/>
              <a:t>Consumer advice (accompanying the rating) </a:t>
            </a:r>
            <a:r>
              <a:rPr lang="en-AU" b="1" dirty="0"/>
              <a:t>is used </a:t>
            </a:r>
            <a:r>
              <a:rPr lang="en-AU" b="1" dirty="0" smtClean="0"/>
              <a:t>occasionally, to </a:t>
            </a:r>
            <a:r>
              <a:rPr lang="en-AU" b="1" dirty="0"/>
              <a:t>avoid specific </a:t>
            </a:r>
            <a:r>
              <a:rPr lang="en-AU" b="1" dirty="0" smtClean="0"/>
              <a:t>content </a:t>
            </a:r>
            <a:endParaRPr lang="en-AU" b="1" dirty="0" smtClean="0"/>
          </a:p>
          <a:p>
            <a:pPr algn="ctr"/>
            <a:r>
              <a:rPr lang="en-AU" b="1" dirty="0" smtClean="0"/>
              <a:t>that </a:t>
            </a:r>
            <a:r>
              <a:rPr lang="en-AU" b="1" dirty="0" smtClean="0"/>
              <a:t>may be </a:t>
            </a:r>
            <a:r>
              <a:rPr lang="en-AU" b="1" dirty="0" smtClean="0"/>
              <a:t>offensive </a:t>
            </a:r>
            <a:r>
              <a:rPr lang="en-AU" b="1" dirty="0" smtClean="0"/>
              <a:t>or potentially disturbing to individuals.</a:t>
            </a:r>
          </a:p>
          <a:p>
            <a:endParaRPr lang="en-AU" dirty="0"/>
          </a:p>
        </p:txBody>
      </p:sp>
    </p:spTree>
    <p:extLst>
      <p:ext uri="{BB962C8B-B14F-4D97-AF65-F5344CB8AC3E}">
        <p14:creationId xmlns:p14="http://schemas.microsoft.com/office/powerpoint/2010/main" val="92912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Use of consumer advice for children- by media</a:t>
            </a:r>
            <a:endParaRPr lang="en-AU" b="1" dirty="0"/>
          </a:p>
        </p:txBody>
      </p:sp>
      <p:sp>
        <p:nvSpPr>
          <p:cNvPr id="6" name="TextBox 5"/>
          <p:cNvSpPr txBox="1"/>
          <p:nvPr/>
        </p:nvSpPr>
        <p:spPr>
          <a:xfrm>
            <a:off x="1187624" y="1466837"/>
            <a:ext cx="2376264" cy="923330"/>
          </a:xfrm>
          <a:prstGeom prst="rect">
            <a:avLst/>
          </a:prstGeom>
          <a:noFill/>
          <a:ln>
            <a:solidFill>
              <a:schemeClr val="accent1"/>
            </a:solidFill>
          </a:ln>
        </p:spPr>
        <p:txBody>
          <a:bodyPr wrap="square" rtlCol="0">
            <a:spAutoFit/>
          </a:bodyPr>
          <a:lstStyle/>
          <a:p>
            <a:r>
              <a:rPr lang="en-AU" dirty="0" smtClean="0"/>
              <a:t>Overall, CA is used less by parents/carers than ratings</a:t>
            </a:r>
            <a:endParaRPr lang="en-AU" dirty="0"/>
          </a:p>
        </p:txBody>
      </p:sp>
      <p:sp>
        <p:nvSpPr>
          <p:cNvPr id="7" name="TextBox 6"/>
          <p:cNvSpPr txBox="1"/>
          <p:nvPr/>
        </p:nvSpPr>
        <p:spPr>
          <a:xfrm>
            <a:off x="5796136" y="1772816"/>
            <a:ext cx="2376264" cy="1477328"/>
          </a:xfrm>
          <a:prstGeom prst="rect">
            <a:avLst/>
          </a:prstGeom>
          <a:noFill/>
          <a:ln>
            <a:solidFill>
              <a:schemeClr val="accent1"/>
            </a:solidFill>
          </a:ln>
        </p:spPr>
        <p:txBody>
          <a:bodyPr wrap="square" rtlCol="0">
            <a:spAutoFit/>
          </a:bodyPr>
          <a:lstStyle/>
          <a:p>
            <a:r>
              <a:rPr lang="en-AU" dirty="0" smtClean="0"/>
              <a:t>Higher usage for Cinema, DVD/</a:t>
            </a:r>
            <a:r>
              <a:rPr lang="en-AU" dirty="0" err="1" smtClean="0"/>
              <a:t>Blu</a:t>
            </a:r>
            <a:r>
              <a:rPr lang="en-AU" dirty="0" smtClean="0"/>
              <a:t> ray than streaming services and game apps</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7888208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483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How is classification used?</a:t>
            </a:r>
            <a:endParaRPr lang="en-AU" b="1" dirty="0"/>
          </a:p>
        </p:txBody>
      </p:sp>
      <p:sp>
        <p:nvSpPr>
          <p:cNvPr id="3" name="TextBox 2"/>
          <p:cNvSpPr txBox="1"/>
          <p:nvPr/>
        </p:nvSpPr>
        <p:spPr>
          <a:xfrm>
            <a:off x="611560" y="1139786"/>
            <a:ext cx="8185959" cy="369332"/>
          </a:xfrm>
          <a:prstGeom prst="rect">
            <a:avLst/>
          </a:prstGeom>
          <a:noFill/>
        </p:spPr>
        <p:txBody>
          <a:bodyPr wrap="none" rtlCol="0">
            <a:spAutoFit/>
          </a:bodyPr>
          <a:lstStyle/>
          <a:p>
            <a:r>
              <a:rPr lang="en-AU" b="1" dirty="0" smtClean="0"/>
              <a:t>Key </a:t>
            </a:r>
            <a:r>
              <a:rPr lang="en-AU" b="1" dirty="0" smtClean="0"/>
              <a:t>attitudes and behaviours </a:t>
            </a:r>
            <a:r>
              <a:rPr lang="en-AU" b="1" dirty="0" smtClean="0"/>
              <a:t>reflected in responses by parents and carers surveyed.</a:t>
            </a:r>
            <a:endParaRPr lang="en-AU" b="1" dirty="0"/>
          </a:p>
        </p:txBody>
      </p:sp>
      <p:sp>
        <p:nvSpPr>
          <p:cNvPr id="5" name="TextBox 4"/>
          <p:cNvSpPr txBox="1"/>
          <p:nvPr/>
        </p:nvSpPr>
        <p:spPr>
          <a:xfrm>
            <a:off x="364790" y="5642598"/>
            <a:ext cx="1281878" cy="523220"/>
          </a:xfrm>
          <a:prstGeom prst="rect">
            <a:avLst/>
          </a:prstGeom>
          <a:noFill/>
          <a:ln>
            <a:solidFill>
              <a:srgbClr val="DEDEDE"/>
            </a:solidFill>
          </a:ln>
        </p:spPr>
        <p:txBody>
          <a:bodyPr wrap="square" rtlCol="0">
            <a:spAutoFit/>
          </a:bodyPr>
          <a:lstStyle/>
          <a:p>
            <a:r>
              <a:rPr lang="en-AU" sz="1400" dirty="0" smtClean="0"/>
              <a:t>n = 1,131 parents/carers</a:t>
            </a:r>
            <a:endParaRPr lang="en-AU" sz="1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3332609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2801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Concern about children, youth and online content</a:t>
            </a:r>
            <a:endParaRPr lang="en-AU"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91019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55576" y="1093824"/>
            <a:ext cx="7785721" cy="646331"/>
          </a:xfrm>
          <a:prstGeom prst="rect">
            <a:avLst/>
          </a:prstGeom>
          <a:noFill/>
        </p:spPr>
        <p:txBody>
          <a:bodyPr wrap="none" rtlCol="0">
            <a:spAutoFit/>
          </a:bodyPr>
          <a:lstStyle/>
          <a:p>
            <a:pPr algn="ctr"/>
            <a:r>
              <a:rPr lang="en-AU" b="1" dirty="0" smtClean="0"/>
              <a:t>Parents and other community members are more </a:t>
            </a:r>
            <a:r>
              <a:rPr lang="en-AU" b="1" dirty="0" smtClean="0"/>
              <a:t>concerned about the content </a:t>
            </a:r>
            <a:endParaRPr lang="en-AU" b="1" dirty="0" smtClean="0"/>
          </a:p>
          <a:p>
            <a:pPr algn="ctr"/>
            <a:r>
              <a:rPr lang="en-AU" b="1" dirty="0" smtClean="0"/>
              <a:t>and </a:t>
            </a:r>
            <a:r>
              <a:rPr lang="en-AU" b="1" dirty="0" smtClean="0"/>
              <a:t>impacts of YouTube and </a:t>
            </a:r>
            <a:r>
              <a:rPr lang="en-AU" b="1" dirty="0" smtClean="0"/>
              <a:t>social </a:t>
            </a:r>
            <a:r>
              <a:rPr lang="en-AU" b="1" dirty="0" smtClean="0"/>
              <a:t>media than shows, films, apps and games.</a:t>
            </a:r>
            <a:endParaRPr lang="en-AU" b="1" dirty="0"/>
          </a:p>
        </p:txBody>
      </p:sp>
      <p:sp>
        <p:nvSpPr>
          <p:cNvPr id="4" name="TextBox 3"/>
          <p:cNvSpPr txBox="1"/>
          <p:nvPr/>
        </p:nvSpPr>
        <p:spPr>
          <a:xfrm>
            <a:off x="5364088" y="2375323"/>
            <a:ext cx="1085682" cy="307777"/>
          </a:xfrm>
          <a:prstGeom prst="rect">
            <a:avLst/>
          </a:prstGeom>
          <a:noFill/>
        </p:spPr>
        <p:txBody>
          <a:bodyPr wrap="none" rtlCol="0">
            <a:spAutoFit/>
          </a:bodyPr>
          <a:lstStyle/>
          <a:p>
            <a:r>
              <a:rPr lang="en-AU" sz="1400" dirty="0">
                <a:solidFill>
                  <a:srgbClr val="FF0000"/>
                </a:solidFill>
              </a:rPr>
              <a:t>Parents 70%</a:t>
            </a:r>
          </a:p>
        </p:txBody>
      </p:sp>
      <p:sp>
        <p:nvSpPr>
          <p:cNvPr id="6" name="TextBox 5"/>
          <p:cNvSpPr txBox="1"/>
          <p:nvPr/>
        </p:nvSpPr>
        <p:spPr>
          <a:xfrm>
            <a:off x="5076056" y="5207293"/>
            <a:ext cx="1085682" cy="307777"/>
          </a:xfrm>
          <a:prstGeom prst="rect">
            <a:avLst/>
          </a:prstGeom>
          <a:noFill/>
        </p:spPr>
        <p:txBody>
          <a:bodyPr wrap="none" rtlCol="0">
            <a:spAutoFit/>
          </a:bodyPr>
          <a:lstStyle/>
          <a:p>
            <a:r>
              <a:rPr lang="en-AU" sz="1400" dirty="0">
                <a:solidFill>
                  <a:srgbClr val="FF0000"/>
                </a:solidFill>
              </a:rPr>
              <a:t>Parents </a:t>
            </a:r>
            <a:r>
              <a:rPr lang="en-AU" sz="1400" dirty="0" smtClean="0">
                <a:solidFill>
                  <a:srgbClr val="FF0000"/>
                </a:solidFill>
              </a:rPr>
              <a:t>71%</a:t>
            </a:r>
            <a:endParaRPr lang="en-AU" sz="1400" dirty="0">
              <a:solidFill>
                <a:srgbClr val="FF0000"/>
              </a:solidFill>
            </a:endParaRPr>
          </a:p>
        </p:txBody>
      </p:sp>
      <p:sp>
        <p:nvSpPr>
          <p:cNvPr id="7" name="TextBox 6"/>
          <p:cNvSpPr txBox="1"/>
          <p:nvPr/>
        </p:nvSpPr>
        <p:spPr>
          <a:xfrm>
            <a:off x="5153976" y="4262258"/>
            <a:ext cx="1085682" cy="307777"/>
          </a:xfrm>
          <a:prstGeom prst="rect">
            <a:avLst/>
          </a:prstGeom>
          <a:noFill/>
        </p:spPr>
        <p:txBody>
          <a:bodyPr wrap="none" rtlCol="0">
            <a:spAutoFit/>
          </a:bodyPr>
          <a:lstStyle/>
          <a:p>
            <a:r>
              <a:rPr lang="en-AU" sz="1400" dirty="0">
                <a:solidFill>
                  <a:srgbClr val="FF0000"/>
                </a:solidFill>
              </a:rPr>
              <a:t>Parents </a:t>
            </a:r>
            <a:r>
              <a:rPr lang="en-AU" sz="1400" dirty="0" smtClean="0">
                <a:solidFill>
                  <a:srgbClr val="FF0000"/>
                </a:solidFill>
              </a:rPr>
              <a:t>71%</a:t>
            </a:r>
            <a:endParaRPr lang="en-AU" sz="1400" dirty="0">
              <a:solidFill>
                <a:srgbClr val="FF0000"/>
              </a:solidFill>
            </a:endParaRPr>
          </a:p>
        </p:txBody>
      </p:sp>
      <p:sp>
        <p:nvSpPr>
          <p:cNvPr id="8" name="TextBox 7"/>
          <p:cNvSpPr txBox="1"/>
          <p:nvPr/>
        </p:nvSpPr>
        <p:spPr>
          <a:xfrm>
            <a:off x="5270063" y="3319313"/>
            <a:ext cx="1085682" cy="307777"/>
          </a:xfrm>
          <a:prstGeom prst="rect">
            <a:avLst/>
          </a:prstGeom>
          <a:noFill/>
        </p:spPr>
        <p:txBody>
          <a:bodyPr wrap="none" rtlCol="0">
            <a:spAutoFit/>
          </a:bodyPr>
          <a:lstStyle/>
          <a:p>
            <a:r>
              <a:rPr lang="en-AU" sz="1400" dirty="0">
                <a:solidFill>
                  <a:srgbClr val="FF0000"/>
                </a:solidFill>
              </a:rPr>
              <a:t>Parents </a:t>
            </a:r>
            <a:r>
              <a:rPr lang="en-AU" sz="1400" dirty="0" smtClean="0">
                <a:solidFill>
                  <a:srgbClr val="FF0000"/>
                </a:solidFill>
              </a:rPr>
              <a:t>73%</a:t>
            </a:r>
            <a:endParaRPr lang="en-AU" sz="1400" dirty="0">
              <a:solidFill>
                <a:srgbClr val="FF0000"/>
              </a:solidFill>
            </a:endParaRPr>
          </a:p>
        </p:txBody>
      </p:sp>
    </p:spTree>
    <p:extLst>
      <p:ext uri="{BB962C8B-B14F-4D97-AF65-F5344CB8AC3E}">
        <p14:creationId xmlns:p14="http://schemas.microsoft.com/office/powerpoint/2010/main" val="4132445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40" y="197768"/>
            <a:ext cx="8363317" cy="1143000"/>
          </a:xfrm>
        </p:spPr>
        <p:txBody>
          <a:bodyPr/>
          <a:lstStyle/>
          <a:p>
            <a:r>
              <a:rPr lang="en-AU" b="1" dirty="0" smtClean="0"/>
              <a:t>Strategies for children using internet, streaming, apps</a:t>
            </a:r>
            <a:endParaRPr lang="en-AU" b="1" dirty="0"/>
          </a:p>
        </p:txBody>
      </p:sp>
      <p:sp>
        <p:nvSpPr>
          <p:cNvPr id="3" name="Content Placeholder 2"/>
          <p:cNvSpPr>
            <a:spLocks noGrp="1"/>
          </p:cNvSpPr>
          <p:nvPr>
            <p:ph idx="1"/>
          </p:nvPr>
        </p:nvSpPr>
        <p:spPr>
          <a:xfrm>
            <a:off x="457155" y="1772816"/>
            <a:ext cx="8229689" cy="4525566"/>
          </a:xfrm>
        </p:spPr>
        <p:txBody>
          <a:bodyPr>
            <a:normAutofit fontScale="92500" lnSpcReduction="20000"/>
          </a:bodyPr>
          <a:lstStyle/>
          <a:p>
            <a:r>
              <a:rPr lang="en-AU" dirty="0" smtClean="0"/>
              <a:t>Prevalent strategy for parents/carers with online content, streaming and apps is </a:t>
            </a:r>
            <a:r>
              <a:rPr lang="en-AU" i="1" dirty="0" smtClean="0"/>
              <a:t>personal surveillance</a:t>
            </a:r>
          </a:p>
          <a:p>
            <a:pPr lvl="1"/>
            <a:r>
              <a:rPr lang="en-AU" dirty="0" smtClean="0"/>
              <a:t>Streaming services- 50% watch with children</a:t>
            </a:r>
          </a:p>
          <a:p>
            <a:pPr lvl="1"/>
            <a:r>
              <a:rPr lang="en-AU" dirty="0" smtClean="0"/>
              <a:t>Apps- 45% download and play with children </a:t>
            </a:r>
          </a:p>
          <a:p>
            <a:pPr lvl="1"/>
            <a:r>
              <a:rPr lang="en-AU" dirty="0" smtClean="0"/>
              <a:t>YouTube and other video sharing- 54% watch or are in the same room</a:t>
            </a:r>
          </a:p>
          <a:p>
            <a:r>
              <a:rPr lang="en-AU" dirty="0" smtClean="0"/>
              <a:t>For streaming and apps parents/carers use </a:t>
            </a:r>
            <a:r>
              <a:rPr lang="en-AU" i="1" dirty="0" smtClean="0"/>
              <a:t>multiple</a:t>
            </a:r>
            <a:r>
              <a:rPr lang="en-AU" dirty="0" smtClean="0"/>
              <a:t> strategies: </a:t>
            </a:r>
          </a:p>
          <a:p>
            <a:pPr lvl="1"/>
            <a:r>
              <a:rPr lang="en-AU" dirty="0" smtClean="0"/>
              <a:t>(Netflix </a:t>
            </a:r>
            <a:r>
              <a:rPr lang="en-AU" dirty="0" err="1" smtClean="0"/>
              <a:t>etc</a:t>
            </a:r>
            <a:r>
              <a:rPr lang="en-AU" dirty="0" smtClean="0"/>
              <a:t>) check the rating 40%, age profiles 34%; filter by kids and family category 33%; parental </a:t>
            </a:r>
            <a:r>
              <a:rPr lang="en-AU" dirty="0"/>
              <a:t>lock </a:t>
            </a:r>
            <a:r>
              <a:rPr lang="en-AU" dirty="0" smtClean="0"/>
              <a:t>25%; </a:t>
            </a:r>
          </a:p>
          <a:p>
            <a:pPr lvl="1"/>
            <a:r>
              <a:rPr lang="en-AU" dirty="0" smtClean="0"/>
              <a:t>Apps </a:t>
            </a:r>
            <a:r>
              <a:rPr lang="en-AU" dirty="0"/>
              <a:t>37% </a:t>
            </a:r>
            <a:r>
              <a:rPr lang="en-AU" dirty="0" smtClean="0"/>
              <a:t>check the rating (Google Play); 41% use age recommendations (Apple App Store); 33% read blurb</a:t>
            </a:r>
          </a:p>
          <a:p>
            <a:pPr marL="215993" lvl="1" indent="-215993">
              <a:buFont typeface="Arial"/>
              <a:buChar char="•"/>
            </a:pPr>
            <a:r>
              <a:rPr lang="en-AU" sz="2100" dirty="0"/>
              <a:t>For </a:t>
            </a:r>
            <a:r>
              <a:rPr lang="en-AU" sz="2100" dirty="0" smtClean="0"/>
              <a:t>YouTube </a:t>
            </a:r>
            <a:r>
              <a:rPr lang="en-AU" sz="2100" dirty="0" smtClean="0"/>
              <a:t>and other video sharing sites </a:t>
            </a:r>
            <a:r>
              <a:rPr lang="en-AU" sz="2100" dirty="0"/>
              <a:t>there is </a:t>
            </a:r>
            <a:r>
              <a:rPr lang="en-AU" sz="2100" dirty="0" smtClean="0"/>
              <a:t>limited </a:t>
            </a:r>
            <a:r>
              <a:rPr lang="en-AU" sz="2100" dirty="0"/>
              <a:t>use </a:t>
            </a:r>
            <a:r>
              <a:rPr lang="en-AU" sz="2100" dirty="0" smtClean="0"/>
              <a:t>and awareness of </a:t>
            </a:r>
            <a:r>
              <a:rPr lang="en-AU" sz="2100" dirty="0"/>
              <a:t>available </a:t>
            </a:r>
            <a:r>
              <a:rPr lang="en-AU" sz="2100" dirty="0" smtClean="0"/>
              <a:t>filters</a:t>
            </a:r>
          </a:p>
          <a:p>
            <a:pPr lvl="1"/>
            <a:r>
              <a:rPr lang="en-AU" dirty="0" smtClean="0"/>
              <a:t>22% used </a:t>
            </a:r>
            <a:r>
              <a:rPr lang="en-AU" dirty="0" smtClean="0"/>
              <a:t>Safe/Restricted Mode; </a:t>
            </a:r>
            <a:r>
              <a:rPr lang="en-AU" dirty="0" smtClean="0"/>
              <a:t>14% YouTube kids. Among parents generally, 17% and 20% were aware of these products</a:t>
            </a:r>
          </a:p>
          <a:p>
            <a:pPr marL="215993" lvl="1" indent="-215993">
              <a:buFont typeface="Arial"/>
              <a:buChar char="•"/>
            </a:pPr>
            <a:r>
              <a:rPr lang="en-AU" sz="2100" dirty="0" smtClean="0"/>
              <a:t>31% </a:t>
            </a:r>
            <a:r>
              <a:rPr lang="en-AU" sz="2100" dirty="0"/>
              <a:t>of </a:t>
            </a:r>
            <a:r>
              <a:rPr lang="en-AU" sz="2100" dirty="0" smtClean="0"/>
              <a:t>parents/carers aware </a:t>
            </a:r>
            <a:r>
              <a:rPr lang="en-AU" sz="2100" dirty="0"/>
              <a:t>of Internet filtering software </a:t>
            </a:r>
            <a:endParaRPr lang="en-AU" sz="2100" dirty="0" smtClean="0"/>
          </a:p>
          <a:p>
            <a:pPr marL="215993" lvl="1" indent="-215993">
              <a:buFont typeface="Arial"/>
              <a:buChar char="•"/>
            </a:pPr>
            <a:endParaRPr lang="en-AU" sz="2100" dirty="0"/>
          </a:p>
          <a:p>
            <a:pPr marL="0" lvl="1" indent="0">
              <a:buNone/>
            </a:pPr>
            <a:r>
              <a:rPr lang="en-AU" sz="1500" dirty="0"/>
              <a:t>*</a:t>
            </a:r>
            <a:r>
              <a:rPr lang="en-AU" sz="1500" dirty="0" smtClean="0"/>
              <a:t>n = parents/carers with children using streaming services (315), Apps (545) and/or YouTube and similar (617).</a:t>
            </a:r>
            <a:endParaRPr lang="en-AU" sz="1500" dirty="0"/>
          </a:p>
          <a:p>
            <a:pPr marL="0" lvl="1" indent="0">
              <a:buNone/>
            </a:pPr>
            <a:endParaRPr lang="en-AU" sz="2100" dirty="0"/>
          </a:p>
        </p:txBody>
      </p:sp>
      <p:sp>
        <p:nvSpPr>
          <p:cNvPr id="4" name="TextBox 3"/>
          <p:cNvSpPr txBox="1"/>
          <p:nvPr/>
        </p:nvSpPr>
        <p:spPr>
          <a:xfrm>
            <a:off x="1115616" y="1156102"/>
            <a:ext cx="6787563" cy="369332"/>
          </a:xfrm>
          <a:prstGeom prst="rect">
            <a:avLst/>
          </a:prstGeom>
          <a:noFill/>
        </p:spPr>
        <p:txBody>
          <a:bodyPr wrap="none" rtlCol="0">
            <a:spAutoFit/>
          </a:bodyPr>
          <a:lstStyle/>
          <a:p>
            <a:pPr algn="ctr"/>
            <a:r>
              <a:rPr lang="en-AU" b="1" dirty="0" smtClean="0"/>
              <a:t>Use of filtering mechanisms </a:t>
            </a:r>
            <a:r>
              <a:rPr lang="en-AU" b="1" dirty="0" smtClean="0"/>
              <a:t>varies;  parents/carers frequently ‘hover’</a:t>
            </a:r>
            <a:endParaRPr lang="en-AU" b="1" dirty="0"/>
          </a:p>
        </p:txBody>
      </p:sp>
    </p:spTree>
    <p:extLst>
      <p:ext uri="{BB962C8B-B14F-4D97-AF65-F5344CB8AC3E}">
        <p14:creationId xmlns:p14="http://schemas.microsoft.com/office/powerpoint/2010/main" val="27082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Other content </a:t>
            </a:r>
            <a:r>
              <a:rPr lang="en-AU" b="1" dirty="0" smtClean="0"/>
              <a:t>filters and information sources</a:t>
            </a:r>
            <a:endParaRPr lang="en-AU" b="1" dirty="0"/>
          </a:p>
        </p:txBody>
      </p:sp>
      <p:sp>
        <p:nvSpPr>
          <p:cNvPr id="3" name="Content Placeholder 2"/>
          <p:cNvSpPr>
            <a:spLocks noGrp="1"/>
          </p:cNvSpPr>
          <p:nvPr>
            <p:ph idx="1"/>
          </p:nvPr>
        </p:nvSpPr>
        <p:spPr/>
        <p:txBody>
          <a:bodyPr>
            <a:normAutofit fontScale="92500" lnSpcReduction="10000"/>
          </a:bodyPr>
          <a:lstStyle/>
          <a:p>
            <a:pPr marL="0" indent="0">
              <a:buNone/>
            </a:pPr>
            <a:r>
              <a:rPr lang="en-AU" b="1" dirty="0" smtClean="0"/>
              <a:t>Focus groups</a:t>
            </a:r>
          </a:p>
          <a:p>
            <a:pPr lvl="1"/>
            <a:r>
              <a:rPr lang="en-AU" dirty="0" smtClean="0"/>
              <a:t>Netflix users relied </a:t>
            </a:r>
            <a:r>
              <a:rPr lang="en-AU" dirty="0"/>
              <a:t>heavily on </a:t>
            </a:r>
            <a:r>
              <a:rPr lang="en-AU" dirty="0" smtClean="0"/>
              <a:t>age profiles and were generally unaware of ratings </a:t>
            </a:r>
            <a:r>
              <a:rPr lang="en-AU" dirty="0" smtClean="0"/>
              <a:t>on this service</a:t>
            </a:r>
            <a:endParaRPr lang="en-AU" dirty="0" smtClean="0"/>
          </a:p>
          <a:p>
            <a:pPr lvl="1"/>
            <a:r>
              <a:rPr lang="en-AU" dirty="0" err="1" smtClean="0"/>
              <a:t>ABCkids</a:t>
            </a:r>
            <a:r>
              <a:rPr lang="en-AU" dirty="0" smtClean="0"/>
              <a:t> users trusted programmers to </a:t>
            </a:r>
            <a:r>
              <a:rPr lang="en-AU" dirty="0" smtClean="0"/>
              <a:t>pre-vet content</a:t>
            </a:r>
            <a:endParaRPr lang="en-AU" dirty="0" smtClean="0"/>
          </a:p>
          <a:p>
            <a:pPr lvl="1"/>
            <a:r>
              <a:rPr lang="en-AU" dirty="0" smtClean="0"/>
              <a:t>Foxtel users similarly ensured children watched age appropriate channels</a:t>
            </a:r>
          </a:p>
          <a:p>
            <a:pPr lvl="1"/>
            <a:r>
              <a:rPr lang="en-AU" dirty="0" smtClean="0"/>
              <a:t>Apps – parents have accounts so able to gate-keep; cheap, quick to download and delete; often based on known content (e.g. TV show characters) – lower perceived risk in trial and error</a:t>
            </a:r>
          </a:p>
          <a:p>
            <a:pPr lvl="1"/>
            <a:r>
              <a:rPr lang="en-AU" dirty="0" smtClean="0"/>
              <a:t>Search by age, category (e.g. educational) or particular purpose (e.g. spelling apps)</a:t>
            </a:r>
          </a:p>
          <a:p>
            <a:pPr lvl="1"/>
            <a:r>
              <a:rPr lang="en-AU" dirty="0" smtClean="0"/>
              <a:t>App Store users happy with age </a:t>
            </a:r>
            <a:r>
              <a:rPr lang="en-AU" dirty="0" smtClean="0"/>
              <a:t>recommendations available (which are not based on Australian ratings)</a:t>
            </a:r>
            <a:endParaRPr lang="en-AU" dirty="0" smtClean="0"/>
          </a:p>
          <a:p>
            <a:r>
              <a:rPr lang="en-AU" dirty="0" smtClean="0"/>
              <a:t>Mainly use Google query </a:t>
            </a:r>
            <a:r>
              <a:rPr lang="en-AU" dirty="0"/>
              <a:t>when uncertain about PG </a:t>
            </a:r>
            <a:r>
              <a:rPr lang="en-AU" dirty="0" smtClean="0"/>
              <a:t>and higher, </a:t>
            </a:r>
            <a:r>
              <a:rPr lang="en-AU" i="1" dirty="0" smtClean="0"/>
              <a:t>e.g. “</a:t>
            </a:r>
            <a:r>
              <a:rPr lang="en-AU" i="1" dirty="0" smtClean="0"/>
              <a:t>Force Awakens OK for 10 year old?”</a:t>
            </a:r>
            <a:endParaRPr lang="en-AU" i="1" dirty="0" smtClean="0"/>
          </a:p>
          <a:p>
            <a:r>
              <a:rPr lang="en-AU" dirty="0" smtClean="0"/>
              <a:t>Some awareness of IMDB and Common Sense Media</a:t>
            </a:r>
            <a:endParaRPr lang="en-AU" dirty="0"/>
          </a:p>
          <a:p>
            <a:r>
              <a:rPr lang="en-AU" dirty="0" smtClean="0"/>
              <a:t>Very low awareness of </a:t>
            </a:r>
            <a:r>
              <a:rPr lang="en-AU" dirty="0" smtClean="0"/>
              <a:t>Classification website or Know Before You Go</a:t>
            </a:r>
          </a:p>
        </p:txBody>
      </p:sp>
      <p:sp>
        <p:nvSpPr>
          <p:cNvPr id="4" name="TextBox 3"/>
          <p:cNvSpPr txBox="1"/>
          <p:nvPr/>
        </p:nvSpPr>
        <p:spPr>
          <a:xfrm>
            <a:off x="1323418" y="989819"/>
            <a:ext cx="6497163" cy="646331"/>
          </a:xfrm>
          <a:prstGeom prst="rect">
            <a:avLst/>
          </a:prstGeom>
          <a:noFill/>
        </p:spPr>
        <p:txBody>
          <a:bodyPr wrap="none" rtlCol="0">
            <a:spAutoFit/>
          </a:bodyPr>
          <a:lstStyle/>
          <a:p>
            <a:pPr algn="ctr"/>
            <a:r>
              <a:rPr lang="en-AU" b="1" dirty="0" smtClean="0"/>
              <a:t>Parents in focus groups reported using </a:t>
            </a:r>
            <a:r>
              <a:rPr lang="en-AU" b="1" dirty="0" smtClean="0"/>
              <a:t>filtering mechanisms more </a:t>
            </a:r>
          </a:p>
          <a:p>
            <a:pPr algn="ctr"/>
            <a:r>
              <a:rPr lang="en-AU" b="1" dirty="0" smtClean="0"/>
              <a:t>and using ratings less than survey participants</a:t>
            </a:r>
            <a:endParaRPr lang="en-AU" b="1" dirty="0"/>
          </a:p>
        </p:txBody>
      </p:sp>
    </p:spTree>
    <p:extLst>
      <p:ext uri="{BB962C8B-B14F-4D97-AF65-F5344CB8AC3E}">
        <p14:creationId xmlns:p14="http://schemas.microsoft.com/office/powerpoint/2010/main" val="1397226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3600" b="1" dirty="0" smtClean="0"/>
              <a:t>Attitudes to the classification system</a:t>
            </a:r>
            <a:endParaRPr lang="en-AU" sz="3600" b="1"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3576409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Perceptions of the classification system overall</a:t>
            </a:r>
            <a:endParaRPr lang="en-AU"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9607161"/>
              </p:ext>
            </p:extLst>
          </p:nvPr>
        </p:nvGraphicFramePr>
        <p:xfrm>
          <a:off x="445411" y="2069753"/>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1700421"/>
            <a:ext cx="5666936" cy="369332"/>
          </a:xfrm>
          <a:prstGeom prst="rect">
            <a:avLst/>
          </a:prstGeom>
          <a:noFill/>
        </p:spPr>
        <p:txBody>
          <a:bodyPr wrap="none" rtlCol="0">
            <a:spAutoFit/>
          </a:bodyPr>
          <a:lstStyle/>
          <a:p>
            <a:r>
              <a:rPr lang="en-AU" dirty="0" smtClean="0"/>
              <a:t>To what extent would you say the classification system is:</a:t>
            </a:r>
            <a:endParaRPr lang="en-AU" dirty="0"/>
          </a:p>
        </p:txBody>
      </p:sp>
      <p:sp>
        <p:nvSpPr>
          <p:cNvPr id="5" name="TextBox 4"/>
          <p:cNvSpPr txBox="1"/>
          <p:nvPr/>
        </p:nvSpPr>
        <p:spPr>
          <a:xfrm>
            <a:off x="230076" y="1021102"/>
            <a:ext cx="8683852" cy="646331"/>
          </a:xfrm>
          <a:prstGeom prst="rect">
            <a:avLst/>
          </a:prstGeom>
          <a:noFill/>
        </p:spPr>
        <p:txBody>
          <a:bodyPr wrap="none" rtlCol="0">
            <a:spAutoFit/>
          </a:bodyPr>
          <a:lstStyle/>
          <a:p>
            <a:pPr algn="ctr"/>
            <a:r>
              <a:rPr lang="en-AU" b="1" i="1" dirty="0" smtClean="0"/>
              <a:t>Mostly</a:t>
            </a:r>
            <a:r>
              <a:rPr lang="en-AU" b="1" dirty="0" smtClean="0"/>
              <a:t> important and useful, </a:t>
            </a:r>
          </a:p>
          <a:p>
            <a:pPr algn="ctr"/>
            <a:r>
              <a:rPr lang="en-AU" b="1" i="1" dirty="0" smtClean="0"/>
              <a:t>sometimes</a:t>
            </a:r>
            <a:r>
              <a:rPr lang="en-AU" b="1" dirty="0" smtClean="0"/>
              <a:t> convenient and trustworthy and </a:t>
            </a:r>
            <a:r>
              <a:rPr lang="en-AU" b="1" i="1" dirty="0" smtClean="0"/>
              <a:t>seldom</a:t>
            </a:r>
            <a:r>
              <a:rPr lang="en-AU" b="1" dirty="0" smtClean="0"/>
              <a:t> confusing, old fashioned or obsolete.</a:t>
            </a:r>
            <a:endParaRPr lang="en-AU" b="1" dirty="0"/>
          </a:p>
        </p:txBody>
      </p:sp>
    </p:spTree>
    <p:extLst>
      <p:ext uri="{BB962C8B-B14F-4D97-AF65-F5344CB8AC3E}">
        <p14:creationId xmlns:p14="http://schemas.microsoft.com/office/powerpoint/2010/main" val="266080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Background and aims</a:t>
            </a:r>
            <a:endParaRPr lang="en-AU" b="1" dirty="0"/>
          </a:p>
        </p:txBody>
      </p:sp>
      <p:sp>
        <p:nvSpPr>
          <p:cNvPr id="3" name="Content Placeholder 2"/>
          <p:cNvSpPr>
            <a:spLocks noGrp="1"/>
          </p:cNvSpPr>
          <p:nvPr>
            <p:ph idx="1"/>
          </p:nvPr>
        </p:nvSpPr>
        <p:spPr/>
        <p:txBody>
          <a:bodyPr>
            <a:normAutofit/>
          </a:bodyPr>
          <a:lstStyle/>
          <a:p>
            <a:r>
              <a:rPr lang="en-AU" dirty="0" smtClean="0"/>
              <a:t>Investigate usage of and attitudes to classification in the context of newer media (e.g. Netflix, apps, YouTube and other sites) and information sources </a:t>
            </a:r>
          </a:p>
          <a:p>
            <a:r>
              <a:rPr lang="en-AU" dirty="0" smtClean="0"/>
              <a:t>Use of classification:</a:t>
            </a:r>
          </a:p>
          <a:p>
            <a:pPr lvl="1"/>
            <a:r>
              <a:rPr lang="en-AU" dirty="0" smtClean="0"/>
              <a:t>Referral and adherence to classification across various media </a:t>
            </a:r>
          </a:p>
          <a:p>
            <a:pPr lvl="1"/>
            <a:r>
              <a:rPr lang="en-AU" dirty="0" smtClean="0"/>
              <a:t>Monitoring</a:t>
            </a:r>
            <a:r>
              <a:rPr lang="en-AU" dirty="0"/>
              <a:t>, gatekeeping and information </a:t>
            </a:r>
            <a:r>
              <a:rPr lang="en-AU" dirty="0" smtClean="0"/>
              <a:t>seeking behaviour </a:t>
            </a:r>
            <a:r>
              <a:rPr lang="en-AU" dirty="0"/>
              <a:t>regarding media content for children and adults</a:t>
            </a:r>
          </a:p>
          <a:p>
            <a:pPr marL="287990" lvl="1" indent="0">
              <a:buNone/>
            </a:pPr>
            <a:endParaRPr lang="en-AU" dirty="0"/>
          </a:p>
          <a:p>
            <a:pPr marL="215993" lvl="1" indent="-215993">
              <a:buFont typeface="Arial"/>
              <a:buChar char="•"/>
            </a:pPr>
            <a:r>
              <a:rPr lang="en-AU" sz="2000" dirty="0"/>
              <a:t>Attitudes to classification</a:t>
            </a:r>
            <a:r>
              <a:rPr lang="en-AU" sz="2000" dirty="0" smtClean="0"/>
              <a:t>:</a:t>
            </a:r>
          </a:p>
          <a:p>
            <a:pPr lvl="1"/>
            <a:r>
              <a:rPr lang="en-AU" dirty="0"/>
              <a:t>Overall performance, reputation and </a:t>
            </a:r>
            <a:r>
              <a:rPr lang="en-AU" dirty="0" smtClean="0"/>
              <a:t>image of the classification system</a:t>
            </a:r>
            <a:endParaRPr lang="en-AU" dirty="0"/>
          </a:p>
          <a:p>
            <a:pPr lvl="1"/>
            <a:r>
              <a:rPr lang="en-AU" dirty="0" smtClean="0"/>
              <a:t>Classification Board decisions (for film and computer games)</a:t>
            </a:r>
            <a:endParaRPr lang="en-AU" dirty="0"/>
          </a:p>
          <a:p>
            <a:pPr lvl="1"/>
            <a:r>
              <a:rPr lang="en-AU" dirty="0"/>
              <a:t>Ongoing role and nature of classification, particularly </a:t>
            </a:r>
            <a:r>
              <a:rPr lang="en-AU" dirty="0" smtClean="0"/>
              <a:t>restriction</a:t>
            </a:r>
          </a:p>
          <a:p>
            <a:pPr lvl="1"/>
            <a:r>
              <a:rPr lang="en-AU" dirty="0" smtClean="0"/>
              <a:t>Classification information </a:t>
            </a:r>
            <a:endParaRPr lang="en-AU" dirty="0"/>
          </a:p>
          <a:p>
            <a:endParaRPr lang="en-AU" dirty="0"/>
          </a:p>
          <a:p>
            <a:pPr marL="0" indent="0">
              <a:buNone/>
            </a:pPr>
            <a:endParaRPr lang="en-AU" dirty="0" smtClean="0"/>
          </a:p>
          <a:p>
            <a:pPr marL="287990" lvl="1" indent="0">
              <a:buNone/>
            </a:pPr>
            <a:endParaRPr lang="en-AU" dirty="0"/>
          </a:p>
        </p:txBody>
      </p:sp>
    </p:spTree>
    <p:extLst>
      <p:ext uri="{BB962C8B-B14F-4D97-AF65-F5344CB8AC3E}">
        <p14:creationId xmlns:p14="http://schemas.microsoft.com/office/powerpoint/2010/main" val="2969643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Perceptions of the classification system overall</a:t>
            </a:r>
            <a:endParaRPr lang="en-AU" b="1" dirty="0"/>
          </a:p>
        </p:txBody>
      </p:sp>
      <p:sp>
        <p:nvSpPr>
          <p:cNvPr id="3" name="Content Placeholder 2"/>
          <p:cNvSpPr>
            <a:spLocks noGrp="1"/>
          </p:cNvSpPr>
          <p:nvPr>
            <p:ph idx="1"/>
          </p:nvPr>
        </p:nvSpPr>
        <p:spPr/>
        <p:txBody>
          <a:bodyPr>
            <a:normAutofit fontScale="92500" lnSpcReduction="10000"/>
          </a:bodyPr>
          <a:lstStyle/>
          <a:p>
            <a:pPr marL="0" indent="0">
              <a:buNone/>
            </a:pPr>
            <a:r>
              <a:rPr lang="en-AU" b="1" dirty="0"/>
              <a:t>Focus groups </a:t>
            </a:r>
          </a:p>
          <a:p>
            <a:pPr lvl="0"/>
            <a:r>
              <a:rPr lang="en-AU" dirty="0" smtClean="0"/>
              <a:t>Classification </a:t>
            </a:r>
            <a:r>
              <a:rPr lang="en-AU" dirty="0"/>
              <a:t>seen as less culturally significant/prominent than in previous </a:t>
            </a:r>
            <a:r>
              <a:rPr lang="en-AU" dirty="0" smtClean="0"/>
              <a:t>times, due to  </a:t>
            </a:r>
          </a:p>
          <a:p>
            <a:pPr lvl="1"/>
            <a:r>
              <a:rPr lang="en-AU" dirty="0" smtClean="0"/>
              <a:t>changes </a:t>
            </a:r>
            <a:r>
              <a:rPr lang="en-AU" dirty="0"/>
              <a:t>in media consumption </a:t>
            </a:r>
            <a:r>
              <a:rPr lang="en-AU" dirty="0" smtClean="0"/>
              <a:t>– at home</a:t>
            </a:r>
            <a:r>
              <a:rPr lang="en-AU" dirty="0" smtClean="0"/>
              <a:t>, easy to switch off unsuitable </a:t>
            </a:r>
            <a:r>
              <a:rPr lang="en-AU" dirty="0"/>
              <a:t>content, availability of filtering </a:t>
            </a:r>
            <a:r>
              <a:rPr lang="en-AU" dirty="0" smtClean="0"/>
              <a:t>mechanisms</a:t>
            </a:r>
          </a:p>
          <a:p>
            <a:pPr lvl="1"/>
            <a:r>
              <a:rPr lang="en-AU" dirty="0" smtClean="0"/>
              <a:t>lack </a:t>
            </a:r>
            <a:r>
              <a:rPr lang="en-AU" dirty="0"/>
              <a:t>of media promotion of/education about </a:t>
            </a:r>
            <a:r>
              <a:rPr lang="en-AU" dirty="0" smtClean="0"/>
              <a:t>classification</a:t>
            </a:r>
          </a:p>
          <a:p>
            <a:r>
              <a:rPr lang="en-AU" dirty="0"/>
              <a:t>Asked how well is classification performing its role, focus groups responded positively – </a:t>
            </a:r>
            <a:r>
              <a:rPr lang="en-AU" i="1" dirty="0"/>
              <a:t>“Give them an 8 out of 10”</a:t>
            </a:r>
          </a:p>
          <a:p>
            <a:pPr marL="0" indent="0">
              <a:buNone/>
            </a:pPr>
            <a:r>
              <a:rPr lang="en-AU" b="1" dirty="0" smtClean="0"/>
              <a:t>Survey</a:t>
            </a:r>
            <a:r>
              <a:rPr lang="en-AU" dirty="0" smtClean="0"/>
              <a:t> </a:t>
            </a:r>
          </a:p>
          <a:p>
            <a:r>
              <a:rPr lang="en-AU" i="1" dirty="0" smtClean="0"/>
              <a:t>I think I will continue to use Australian classifications in the future: </a:t>
            </a:r>
            <a:r>
              <a:rPr lang="en-AU" dirty="0" smtClean="0"/>
              <a:t>61</a:t>
            </a:r>
            <a:r>
              <a:rPr lang="en-AU" dirty="0"/>
              <a:t>% </a:t>
            </a:r>
            <a:r>
              <a:rPr lang="en-AU" dirty="0" smtClean="0"/>
              <a:t>overall*</a:t>
            </a:r>
            <a:r>
              <a:rPr lang="en-AU" i="1" dirty="0" smtClean="0"/>
              <a:t> (</a:t>
            </a:r>
            <a:r>
              <a:rPr lang="en-AU" dirty="0" smtClean="0"/>
              <a:t>73% of parents)**</a:t>
            </a:r>
          </a:p>
          <a:p>
            <a:r>
              <a:rPr lang="en-AU" dirty="0" smtClean="0"/>
              <a:t>Limited understanding of the classification system, e.g. 17% overall* aware that the Classification Board does not classify television</a:t>
            </a:r>
          </a:p>
          <a:p>
            <a:pPr marL="0" indent="0">
              <a:buNone/>
            </a:pPr>
            <a:endParaRPr lang="en-AU" dirty="0" smtClean="0"/>
          </a:p>
          <a:p>
            <a:pPr marL="0" indent="0">
              <a:buNone/>
            </a:pPr>
            <a:r>
              <a:rPr lang="en-AU" sz="1500" dirty="0" smtClean="0"/>
              <a:t>*n = 2,187 (all respondents). </a:t>
            </a:r>
            <a:r>
              <a:rPr lang="en-AU" sz="1500" dirty="0"/>
              <a:t>**</a:t>
            </a:r>
            <a:r>
              <a:rPr lang="en-AU" sz="1500" dirty="0" smtClean="0"/>
              <a:t>Parents: </a:t>
            </a:r>
            <a:r>
              <a:rPr lang="en-AU" sz="1500" dirty="0"/>
              <a:t>n = </a:t>
            </a:r>
            <a:r>
              <a:rPr lang="en-AU" sz="1500" dirty="0" smtClean="0"/>
              <a:t>467 (weighted)</a:t>
            </a:r>
          </a:p>
        </p:txBody>
      </p:sp>
      <p:sp>
        <p:nvSpPr>
          <p:cNvPr id="4" name="TextBox 3"/>
          <p:cNvSpPr txBox="1"/>
          <p:nvPr/>
        </p:nvSpPr>
        <p:spPr>
          <a:xfrm>
            <a:off x="1684895" y="1139786"/>
            <a:ext cx="5929059" cy="369332"/>
          </a:xfrm>
          <a:prstGeom prst="rect">
            <a:avLst/>
          </a:prstGeom>
          <a:noFill/>
        </p:spPr>
        <p:txBody>
          <a:bodyPr wrap="none" rtlCol="0">
            <a:spAutoFit/>
          </a:bodyPr>
          <a:lstStyle/>
          <a:p>
            <a:r>
              <a:rPr lang="en-AU" b="1" dirty="0" smtClean="0"/>
              <a:t>Positive regard but lack of engagement among focus groups.</a:t>
            </a:r>
            <a:endParaRPr lang="en-AU" b="1" dirty="0"/>
          </a:p>
        </p:txBody>
      </p:sp>
    </p:spTree>
    <p:extLst>
      <p:ext uri="{BB962C8B-B14F-4D97-AF65-F5344CB8AC3E}">
        <p14:creationId xmlns:p14="http://schemas.microsoft.com/office/powerpoint/2010/main" val="360079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Attitudes to ratings decisions for film and computer games</a:t>
            </a:r>
            <a:endParaRPr lang="en-AU"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975646"/>
              </p:ext>
            </p:extLst>
          </p:nvPr>
        </p:nvGraphicFramePr>
        <p:xfrm>
          <a:off x="457156" y="206084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87624" y="1268760"/>
            <a:ext cx="7095982" cy="646331"/>
          </a:xfrm>
          <a:prstGeom prst="rect">
            <a:avLst/>
          </a:prstGeom>
          <a:noFill/>
        </p:spPr>
        <p:txBody>
          <a:bodyPr wrap="none" rtlCol="0">
            <a:spAutoFit/>
          </a:bodyPr>
          <a:lstStyle/>
          <a:p>
            <a:r>
              <a:rPr lang="en-AU" b="1" dirty="0" smtClean="0"/>
              <a:t>About two thirds think Classification Board decisions for film and games </a:t>
            </a:r>
          </a:p>
          <a:p>
            <a:pPr algn="ctr"/>
            <a:r>
              <a:rPr lang="en-AU" b="1" dirty="0" smtClean="0"/>
              <a:t>are ‘about right’.</a:t>
            </a:r>
            <a:endParaRPr lang="en-AU" b="1" dirty="0"/>
          </a:p>
        </p:txBody>
      </p:sp>
    </p:spTree>
    <p:extLst>
      <p:ext uri="{BB962C8B-B14F-4D97-AF65-F5344CB8AC3E}">
        <p14:creationId xmlns:p14="http://schemas.microsoft.com/office/powerpoint/2010/main" val="3130468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Treatment of classifiable elements in film and computer games</a:t>
            </a:r>
            <a:endParaRPr lang="en-AU"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9048301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7236296" y="3645024"/>
            <a:ext cx="1269107" cy="18002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AU" sz="1100"/>
          </a:p>
        </p:txBody>
      </p:sp>
      <p:sp>
        <p:nvSpPr>
          <p:cNvPr id="8" name="Oval 7"/>
          <p:cNvSpPr/>
          <p:nvPr/>
        </p:nvSpPr>
        <p:spPr>
          <a:xfrm>
            <a:off x="6615529" y="2600975"/>
            <a:ext cx="576064"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Oval 8"/>
          <p:cNvSpPr/>
          <p:nvPr/>
        </p:nvSpPr>
        <p:spPr>
          <a:xfrm>
            <a:off x="6084168" y="4545124"/>
            <a:ext cx="576064"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p:cNvSpPr txBox="1"/>
          <p:nvPr/>
        </p:nvSpPr>
        <p:spPr>
          <a:xfrm>
            <a:off x="577348" y="1295105"/>
            <a:ext cx="8188973" cy="369332"/>
          </a:xfrm>
          <a:prstGeom prst="rect">
            <a:avLst/>
          </a:prstGeom>
          <a:noFill/>
        </p:spPr>
        <p:txBody>
          <a:bodyPr wrap="none" rtlCol="0">
            <a:spAutoFit/>
          </a:bodyPr>
          <a:lstStyle/>
          <a:p>
            <a:r>
              <a:rPr lang="en-AU" b="1" dirty="0" smtClean="0"/>
              <a:t>About 1 in 3 think that violence is treated too leniently in film and computer games.</a:t>
            </a:r>
            <a:endParaRPr lang="en-AU" b="1" dirty="0"/>
          </a:p>
        </p:txBody>
      </p:sp>
      <p:sp>
        <p:nvSpPr>
          <p:cNvPr id="11" name="TextBox 4"/>
          <p:cNvSpPr txBox="1"/>
          <p:nvPr/>
        </p:nvSpPr>
        <p:spPr>
          <a:xfrm>
            <a:off x="6300192" y="6288906"/>
            <a:ext cx="2160240" cy="307777"/>
          </a:xfrm>
          <a:prstGeom prst="rect">
            <a:avLst/>
          </a:prstGeom>
          <a:noFill/>
          <a:ln>
            <a:solidFill>
              <a:srgbClr val="DEDEDE"/>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400" dirty="0" smtClean="0"/>
              <a:t>n = 2,187 (all respondents). </a:t>
            </a:r>
            <a:endParaRPr lang="en-AU" sz="1400" dirty="0"/>
          </a:p>
        </p:txBody>
      </p:sp>
    </p:spTree>
    <p:extLst>
      <p:ext uri="{BB962C8B-B14F-4D97-AF65-F5344CB8AC3E}">
        <p14:creationId xmlns:p14="http://schemas.microsoft.com/office/powerpoint/2010/main" val="244795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Attitudes to classification categories and CA</a:t>
            </a:r>
            <a:endParaRPr lang="en-AU" b="1"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962074656"/>
              </p:ext>
            </p:extLst>
          </p:nvPr>
        </p:nvGraphicFramePr>
        <p:xfrm>
          <a:off x="457156" y="1210921"/>
          <a:ext cx="8311996" cy="49543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2210" y="1026255"/>
            <a:ext cx="8999580" cy="369332"/>
          </a:xfrm>
          <a:prstGeom prst="rect">
            <a:avLst/>
          </a:prstGeom>
          <a:noFill/>
        </p:spPr>
        <p:txBody>
          <a:bodyPr wrap="none" rtlCol="0">
            <a:spAutoFit/>
          </a:bodyPr>
          <a:lstStyle/>
          <a:p>
            <a:r>
              <a:rPr lang="en-AU" b="1" dirty="0" smtClean="0"/>
              <a:t>Support for </a:t>
            </a:r>
            <a:r>
              <a:rPr lang="en-AU" b="1" dirty="0"/>
              <a:t>age guidance for lower categories </a:t>
            </a:r>
            <a:r>
              <a:rPr lang="en-AU" b="1" dirty="0" smtClean="0"/>
              <a:t>and continued restriction of high level content.</a:t>
            </a:r>
            <a:endParaRPr lang="en-AU" b="1" dirty="0"/>
          </a:p>
        </p:txBody>
      </p:sp>
      <p:sp>
        <p:nvSpPr>
          <p:cNvPr id="3" name="TextBox 2"/>
          <p:cNvSpPr txBox="1"/>
          <p:nvPr/>
        </p:nvSpPr>
        <p:spPr>
          <a:xfrm>
            <a:off x="4608429" y="1769254"/>
            <a:ext cx="1088503" cy="276999"/>
          </a:xfrm>
          <a:prstGeom prst="rect">
            <a:avLst/>
          </a:prstGeom>
          <a:noFill/>
        </p:spPr>
        <p:txBody>
          <a:bodyPr wrap="none" rtlCol="0">
            <a:spAutoFit/>
          </a:bodyPr>
          <a:lstStyle/>
          <a:p>
            <a:r>
              <a:rPr lang="en-AU" sz="1200" dirty="0" smtClean="0">
                <a:solidFill>
                  <a:srgbClr val="FF0000"/>
                </a:solidFill>
              </a:rPr>
              <a:t>(73% parents)</a:t>
            </a:r>
            <a:endParaRPr lang="en-AU" sz="1200" dirty="0">
              <a:solidFill>
                <a:srgbClr val="FF0000"/>
              </a:solidFill>
            </a:endParaRPr>
          </a:p>
        </p:txBody>
      </p:sp>
      <p:sp>
        <p:nvSpPr>
          <p:cNvPr id="7" name="TextBox 6"/>
          <p:cNvSpPr txBox="1"/>
          <p:nvPr/>
        </p:nvSpPr>
        <p:spPr>
          <a:xfrm>
            <a:off x="4636717" y="2329533"/>
            <a:ext cx="1088503" cy="276999"/>
          </a:xfrm>
          <a:prstGeom prst="rect">
            <a:avLst/>
          </a:prstGeom>
          <a:noFill/>
        </p:spPr>
        <p:txBody>
          <a:bodyPr wrap="none" rtlCol="0">
            <a:spAutoFit/>
          </a:bodyPr>
          <a:lstStyle/>
          <a:p>
            <a:r>
              <a:rPr lang="en-AU" sz="1200" dirty="0" smtClean="0">
                <a:solidFill>
                  <a:srgbClr val="FF0000"/>
                </a:solidFill>
              </a:rPr>
              <a:t>(53% parents)</a:t>
            </a:r>
            <a:endParaRPr lang="en-AU" sz="1200" dirty="0">
              <a:solidFill>
                <a:srgbClr val="FF0000"/>
              </a:solidFill>
            </a:endParaRPr>
          </a:p>
        </p:txBody>
      </p:sp>
      <p:sp>
        <p:nvSpPr>
          <p:cNvPr id="8" name="TextBox 7"/>
          <p:cNvSpPr txBox="1"/>
          <p:nvPr/>
        </p:nvSpPr>
        <p:spPr>
          <a:xfrm>
            <a:off x="4630786" y="2946166"/>
            <a:ext cx="1053237" cy="276999"/>
          </a:xfrm>
          <a:prstGeom prst="rect">
            <a:avLst/>
          </a:prstGeom>
          <a:noFill/>
        </p:spPr>
        <p:txBody>
          <a:bodyPr wrap="none" rtlCol="0">
            <a:spAutoFit/>
          </a:bodyPr>
          <a:lstStyle/>
          <a:p>
            <a:r>
              <a:rPr lang="en-AU" sz="1200" dirty="0" smtClean="0">
                <a:solidFill>
                  <a:srgbClr val="FF0000"/>
                </a:solidFill>
              </a:rPr>
              <a:t>(47% parents)</a:t>
            </a:r>
            <a:endParaRPr lang="en-AU" sz="1200" dirty="0">
              <a:solidFill>
                <a:srgbClr val="FF0000"/>
              </a:solidFill>
            </a:endParaRPr>
          </a:p>
        </p:txBody>
      </p:sp>
      <p:sp>
        <p:nvSpPr>
          <p:cNvPr id="9" name="TextBox 8"/>
          <p:cNvSpPr txBox="1"/>
          <p:nvPr/>
        </p:nvSpPr>
        <p:spPr>
          <a:xfrm>
            <a:off x="4633610" y="3534622"/>
            <a:ext cx="1088503" cy="276999"/>
          </a:xfrm>
          <a:prstGeom prst="rect">
            <a:avLst/>
          </a:prstGeom>
          <a:noFill/>
        </p:spPr>
        <p:txBody>
          <a:bodyPr wrap="none" rtlCol="0">
            <a:spAutoFit/>
          </a:bodyPr>
          <a:lstStyle/>
          <a:p>
            <a:r>
              <a:rPr lang="en-AU" sz="1200" dirty="0" smtClean="0">
                <a:solidFill>
                  <a:srgbClr val="FF0000"/>
                </a:solidFill>
              </a:rPr>
              <a:t>(75 % parents)</a:t>
            </a:r>
            <a:endParaRPr lang="en-AU" sz="1200" dirty="0">
              <a:solidFill>
                <a:srgbClr val="FF0000"/>
              </a:solidFill>
            </a:endParaRPr>
          </a:p>
        </p:txBody>
      </p:sp>
      <p:sp>
        <p:nvSpPr>
          <p:cNvPr id="10" name="TextBox 9"/>
          <p:cNvSpPr txBox="1"/>
          <p:nvPr/>
        </p:nvSpPr>
        <p:spPr>
          <a:xfrm>
            <a:off x="4633610" y="4123078"/>
            <a:ext cx="1088503" cy="276999"/>
          </a:xfrm>
          <a:prstGeom prst="rect">
            <a:avLst/>
          </a:prstGeom>
          <a:noFill/>
        </p:spPr>
        <p:txBody>
          <a:bodyPr wrap="none" rtlCol="0">
            <a:spAutoFit/>
          </a:bodyPr>
          <a:lstStyle/>
          <a:p>
            <a:r>
              <a:rPr lang="en-AU" sz="1200" dirty="0" smtClean="0">
                <a:solidFill>
                  <a:srgbClr val="FF0000"/>
                </a:solidFill>
              </a:rPr>
              <a:t>(71% parents)</a:t>
            </a:r>
            <a:endParaRPr lang="en-AU" sz="1200" dirty="0">
              <a:solidFill>
                <a:srgbClr val="FF0000"/>
              </a:solidFill>
            </a:endParaRPr>
          </a:p>
        </p:txBody>
      </p:sp>
      <p:sp>
        <p:nvSpPr>
          <p:cNvPr id="11" name="TextBox 4"/>
          <p:cNvSpPr txBox="1"/>
          <p:nvPr/>
        </p:nvSpPr>
        <p:spPr>
          <a:xfrm>
            <a:off x="405037" y="5518973"/>
            <a:ext cx="1150982" cy="830997"/>
          </a:xfrm>
          <a:prstGeom prst="rect">
            <a:avLst/>
          </a:prstGeom>
          <a:noFill/>
          <a:ln>
            <a:solidFill>
              <a:srgbClr val="DEDEDE"/>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200" dirty="0" smtClean="0"/>
              <a:t>n = 2,187 (all respondents). Parents: n = 467 (weighted)</a:t>
            </a:r>
            <a:endParaRPr lang="en-AU" sz="1200" dirty="0"/>
          </a:p>
        </p:txBody>
      </p:sp>
    </p:spTree>
    <p:extLst>
      <p:ext uri="{BB962C8B-B14F-4D97-AF65-F5344CB8AC3E}">
        <p14:creationId xmlns:p14="http://schemas.microsoft.com/office/powerpoint/2010/main" val="1736623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Attitudes to consumer advice</a:t>
            </a:r>
            <a:endParaRPr lang="en-AU" b="1" dirty="0"/>
          </a:p>
        </p:txBody>
      </p:sp>
      <p:sp>
        <p:nvSpPr>
          <p:cNvPr id="3" name="Content Placeholder 2"/>
          <p:cNvSpPr>
            <a:spLocks noGrp="1"/>
          </p:cNvSpPr>
          <p:nvPr>
            <p:ph idx="1"/>
          </p:nvPr>
        </p:nvSpPr>
        <p:spPr/>
        <p:txBody>
          <a:bodyPr>
            <a:normAutofit lnSpcReduction="10000"/>
          </a:bodyPr>
          <a:lstStyle/>
          <a:p>
            <a:pPr marL="0" indent="0">
              <a:buNone/>
            </a:pPr>
            <a:r>
              <a:rPr lang="en-AU" b="1" dirty="0" smtClean="0"/>
              <a:t>Focus groups</a:t>
            </a:r>
          </a:p>
          <a:p>
            <a:r>
              <a:rPr lang="en-AU" dirty="0" smtClean="0"/>
              <a:t>Some parents found CA useful for filtering content that they considered unsuitable for their children</a:t>
            </a:r>
          </a:p>
          <a:p>
            <a:r>
              <a:rPr lang="en-AU" dirty="0" smtClean="0"/>
              <a:t>Others find CA hard to interpret, potentially subjective-  prefer specific content information </a:t>
            </a:r>
          </a:p>
          <a:p>
            <a:pPr marL="0" indent="0">
              <a:buNone/>
            </a:pPr>
            <a:r>
              <a:rPr lang="en-AU" dirty="0" smtClean="0"/>
              <a:t>		</a:t>
            </a:r>
            <a:r>
              <a:rPr lang="en-AU" i="1" dirty="0" smtClean="0"/>
              <a:t>‘Your “mild” and my “mild” may not be the same thing’</a:t>
            </a:r>
          </a:p>
          <a:p>
            <a:pPr marL="0" indent="0">
              <a:buNone/>
            </a:pPr>
            <a:r>
              <a:rPr lang="en-AU" i="1" dirty="0" smtClean="0"/>
              <a:t>		‘I </a:t>
            </a:r>
            <a:r>
              <a:rPr lang="en-AU" i="1" dirty="0"/>
              <a:t>can go to Common Sense Media and look under Violence and it tells </a:t>
            </a:r>
            <a:r>
              <a:rPr lang="en-AU" i="1" dirty="0" smtClean="0"/>
              <a:t>							me </a:t>
            </a:r>
            <a:r>
              <a:rPr lang="en-AU" i="1" dirty="0"/>
              <a:t>if it’s a fist fight or a </a:t>
            </a:r>
            <a:r>
              <a:rPr lang="en-AU" i="1" dirty="0" smtClean="0"/>
              <a:t>decapitation’</a:t>
            </a:r>
          </a:p>
          <a:p>
            <a:pPr marL="0" indent="0">
              <a:buNone/>
            </a:pPr>
            <a:r>
              <a:rPr lang="en-AU" b="1" dirty="0" smtClean="0"/>
              <a:t>Survey</a:t>
            </a:r>
          </a:p>
          <a:p>
            <a:r>
              <a:rPr lang="en-AU" dirty="0" smtClean="0"/>
              <a:t>50% of parents and carers* agreed</a:t>
            </a:r>
          </a:p>
          <a:p>
            <a:pPr marL="287990" lvl="1" indent="0">
              <a:buNone/>
            </a:pPr>
            <a:r>
              <a:rPr lang="en-AU" sz="2000" i="1" dirty="0" smtClean="0"/>
              <a:t>	When </a:t>
            </a:r>
            <a:r>
              <a:rPr lang="en-AU" sz="2000" i="1" dirty="0"/>
              <a:t>choosing films for children I often want more detailed </a:t>
            </a:r>
            <a:r>
              <a:rPr lang="en-AU" sz="2000" i="1" dirty="0" smtClean="0"/>
              <a:t>				information </a:t>
            </a:r>
            <a:r>
              <a:rPr lang="en-AU" sz="2000" i="1" dirty="0"/>
              <a:t>than the consumer </a:t>
            </a:r>
            <a:r>
              <a:rPr lang="en-AU" sz="2000" i="1" dirty="0" smtClean="0"/>
              <a:t>advice</a:t>
            </a:r>
          </a:p>
          <a:p>
            <a:pPr marL="287990" lvl="1" indent="0">
              <a:buNone/>
            </a:pPr>
            <a:endParaRPr lang="en-AU" sz="2000" i="1" dirty="0"/>
          </a:p>
          <a:p>
            <a:pPr marL="0" indent="0">
              <a:buNone/>
            </a:pPr>
            <a:r>
              <a:rPr lang="en-AU" sz="1400" dirty="0" smtClean="0"/>
              <a:t>*n = 1,131 parents/carers</a:t>
            </a:r>
            <a:endParaRPr lang="en-AU" sz="1400" dirty="0"/>
          </a:p>
        </p:txBody>
      </p:sp>
      <p:sp>
        <p:nvSpPr>
          <p:cNvPr id="4" name="TextBox 3"/>
          <p:cNvSpPr txBox="1"/>
          <p:nvPr/>
        </p:nvSpPr>
        <p:spPr>
          <a:xfrm>
            <a:off x="1797939" y="1139786"/>
            <a:ext cx="5548122" cy="369332"/>
          </a:xfrm>
          <a:prstGeom prst="rect">
            <a:avLst/>
          </a:prstGeom>
          <a:noFill/>
        </p:spPr>
        <p:txBody>
          <a:bodyPr wrap="none" rtlCol="0">
            <a:spAutoFit/>
          </a:bodyPr>
          <a:lstStyle/>
          <a:p>
            <a:r>
              <a:rPr lang="en-AU" b="1" dirty="0" smtClean="0"/>
              <a:t>Consumer advice is sometimes useful but has limitations</a:t>
            </a:r>
            <a:endParaRPr lang="en-AU" b="1" dirty="0"/>
          </a:p>
        </p:txBody>
      </p:sp>
    </p:spTree>
    <p:extLst>
      <p:ext uri="{BB962C8B-B14F-4D97-AF65-F5344CB8AC3E}">
        <p14:creationId xmlns:p14="http://schemas.microsoft.com/office/powerpoint/2010/main" val="3736302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Attitudes to </a:t>
            </a:r>
            <a:r>
              <a:rPr lang="en-AU" b="1" dirty="0" smtClean="0"/>
              <a:t>using overseas classifications</a:t>
            </a:r>
            <a:endParaRPr lang="en-AU"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26407"/>
              </p:ext>
            </p:extLst>
          </p:nvPr>
        </p:nvGraphicFramePr>
        <p:xfrm>
          <a:off x="395536" y="1844824"/>
          <a:ext cx="569902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36197" y="1872749"/>
            <a:ext cx="2350648" cy="2062103"/>
          </a:xfrm>
          <a:prstGeom prst="rect">
            <a:avLst/>
          </a:prstGeom>
          <a:noFill/>
        </p:spPr>
        <p:txBody>
          <a:bodyPr wrap="square" rtlCol="0">
            <a:spAutoFit/>
          </a:bodyPr>
          <a:lstStyle/>
          <a:p>
            <a:r>
              <a:rPr lang="en-AU" sz="1600" dirty="0"/>
              <a:t>If Australian ratings ceased to be applied to new films and computer games, and instead an overseas rating was given, which of these statements best matches your response? </a:t>
            </a:r>
          </a:p>
        </p:txBody>
      </p:sp>
      <p:sp>
        <p:nvSpPr>
          <p:cNvPr id="3" name="TextBox 2"/>
          <p:cNvSpPr txBox="1"/>
          <p:nvPr/>
        </p:nvSpPr>
        <p:spPr>
          <a:xfrm>
            <a:off x="6444208" y="4221088"/>
            <a:ext cx="2376264" cy="1477328"/>
          </a:xfrm>
          <a:prstGeom prst="rect">
            <a:avLst/>
          </a:prstGeom>
          <a:noFill/>
          <a:ln>
            <a:solidFill>
              <a:schemeClr val="tx1">
                <a:lumMod val="50000"/>
                <a:lumOff val="50000"/>
              </a:schemeClr>
            </a:solidFill>
          </a:ln>
        </p:spPr>
        <p:txBody>
          <a:bodyPr wrap="square" rtlCol="0">
            <a:spAutoFit/>
          </a:bodyPr>
          <a:lstStyle/>
          <a:p>
            <a:r>
              <a:rPr lang="en-AU" dirty="0" smtClean="0"/>
              <a:t>Groups: very little support for deeming. Australian ratings are important, functionally and symbolically  </a:t>
            </a:r>
            <a:endParaRPr lang="en-AU" dirty="0"/>
          </a:p>
        </p:txBody>
      </p:sp>
      <p:sp>
        <p:nvSpPr>
          <p:cNvPr id="4" name="TextBox 3"/>
          <p:cNvSpPr txBox="1"/>
          <p:nvPr/>
        </p:nvSpPr>
        <p:spPr>
          <a:xfrm>
            <a:off x="755576" y="992693"/>
            <a:ext cx="7400680" cy="646331"/>
          </a:xfrm>
          <a:prstGeom prst="rect">
            <a:avLst/>
          </a:prstGeom>
          <a:noFill/>
        </p:spPr>
        <p:txBody>
          <a:bodyPr wrap="none" rtlCol="0">
            <a:spAutoFit/>
          </a:bodyPr>
          <a:lstStyle/>
          <a:p>
            <a:pPr algn="ctr"/>
            <a:r>
              <a:rPr lang="en-AU" b="1" dirty="0" smtClean="0"/>
              <a:t>Participants were asked hypothetically about adoption of overseas ratings </a:t>
            </a:r>
          </a:p>
          <a:p>
            <a:pPr algn="ctr"/>
            <a:r>
              <a:rPr lang="en-AU" b="1" dirty="0" smtClean="0"/>
              <a:t>instead of Australian ratings. Views were mixed but generally unsupportive.</a:t>
            </a:r>
            <a:endParaRPr lang="en-AU" b="1" dirty="0"/>
          </a:p>
        </p:txBody>
      </p:sp>
    </p:spTree>
    <p:extLst>
      <p:ext uri="{BB962C8B-B14F-4D97-AF65-F5344CB8AC3E}">
        <p14:creationId xmlns:p14="http://schemas.microsoft.com/office/powerpoint/2010/main" val="282975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Attitudes to the reach of classification</a:t>
            </a:r>
            <a:endParaRPr lang="en-AU" b="1"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99592" y="1094869"/>
            <a:ext cx="7539180" cy="646331"/>
          </a:xfrm>
          <a:prstGeom prst="rect">
            <a:avLst/>
          </a:prstGeom>
          <a:noFill/>
        </p:spPr>
        <p:txBody>
          <a:bodyPr wrap="none" rtlCol="0">
            <a:spAutoFit/>
          </a:bodyPr>
          <a:lstStyle/>
          <a:p>
            <a:r>
              <a:rPr lang="en-AU" b="1" dirty="0" smtClean="0"/>
              <a:t>Australians would prefer Australian classifications to be more widely applied,</a:t>
            </a:r>
          </a:p>
          <a:p>
            <a:pPr algn="ctr"/>
            <a:r>
              <a:rPr lang="en-AU" b="1" dirty="0" smtClean="0"/>
              <a:t> but do not pursue them when they are absent. </a:t>
            </a:r>
            <a:endParaRPr lang="en-AU" b="1" dirty="0"/>
          </a:p>
        </p:txBody>
      </p:sp>
    </p:spTree>
    <p:extLst>
      <p:ext uri="{BB962C8B-B14F-4D97-AF65-F5344CB8AC3E}">
        <p14:creationId xmlns:p14="http://schemas.microsoft.com/office/powerpoint/2010/main" val="3986507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Key points</a:t>
            </a:r>
            <a:endParaRPr lang="en-AU" b="1" dirty="0"/>
          </a:p>
        </p:txBody>
      </p:sp>
      <p:sp>
        <p:nvSpPr>
          <p:cNvPr id="3" name="Content Placeholder 2"/>
          <p:cNvSpPr>
            <a:spLocks noGrp="1"/>
          </p:cNvSpPr>
          <p:nvPr>
            <p:ph idx="1"/>
          </p:nvPr>
        </p:nvSpPr>
        <p:spPr/>
        <p:txBody>
          <a:bodyPr>
            <a:normAutofit fontScale="85000" lnSpcReduction="10000"/>
          </a:bodyPr>
          <a:lstStyle/>
          <a:p>
            <a:r>
              <a:rPr lang="en-AU" dirty="0" smtClean="0"/>
              <a:t>Overall the community is positive about classification but not especially engaged </a:t>
            </a:r>
          </a:p>
          <a:p>
            <a:r>
              <a:rPr lang="en-AU" dirty="0" smtClean="0"/>
              <a:t>Ratings are valued but not relied upon every day</a:t>
            </a:r>
          </a:p>
          <a:p>
            <a:r>
              <a:rPr lang="en-AU" dirty="0" smtClean="0"/>
              <a:t>Ratings use is driven by media usage patterns, availability of other information and life stage- frequency of use may have changed but ratings will continue to be used for certain things and at certain times</a:t>
            </a:r>
          </a:p>
          <a:p>
            <a:r>
              <a:rPr lang="en-AU" dirty="0"/>
              <a:t>Use of </a:t>
            </a:r>
            <a:r>
              <a:rPr lang="en-AU" dirty="0" smtClean="0"/>
              <a:t>Consumer Advice </a:t>
            </a:r>
            <a:r>
              <a:rPr lang="en-AU" dirty="0" smtClean="0"/>
              <a:t>is limited- and it is easy to Google for content information</a:t>
            </a:r>
            <a:endParaRPr lang="en-AU" dirty="0"/>
          </a:p>
          <a:p>
            <a:r>
              <a:rPr lang="en-AU" dirty="0" smtClean="0"/>
              <a:t>There is anxiety about protecting kids from online content-  especially video and social media - and perceived lack of support, but confidence about films, apps, shows and games</a:t>
            </a:r>
          </a:p>
          <a:p>
            <a:r>
              <a:rPr lang="en-AU" dirty="0" smtClean="0"/>
              <a:t>There is little concern about the fragmented nature of the classification system and reach of classification specifically- classification is ideal but any filtering or age guidance is good</a:t>
            </a:r>
          </a:p>
          <a:p>
            <a:r>
              <a:rPr lang="en-AU" dirty="0" smtClean="0"/>
              <a:t>There is an opportunity to engage community, especially pre and primary school parents, on classification</a:t>
            </a:r>
          </a:p>
          <a:p>
            <a:r>
              <a:rPr lang="en-AU" dirty="0" smtClean="0"/>
              <a:t>There is clear support for restriction of MA 15+ and over, plus age guidance at G and PG</a:t>
            </a:r>
          </a:p>
          <a:p>
            <a:r>
              <a:rPr lang="en-AU" dirty="0" smtClean="0"/>
              <a:t>Overall the majority are satisfied with ratings decisions for film and computer games, but a substantial minority think the treatment of violence is too lenient </a:t>
            </a:r>
            <a:endParaRPr lang="en-AU" dirty="0"/>
          </a:p>
        </p:txBody>
      </p:sp>
    </p:spTree>
    <p:extLst>
      <p:ext uri="{BB962C8B-B14F-4D97-AF65-F5344CB8AC3E}">
        <p14:creationId xmlns:p14="http://schemas.microsoft.com/office/powerpoint/2010/main" val="1502773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Questions?</a:t>
            </a:r>
            <a:endParaRPr lang="en-AU" dirty="0"/>
          </a:p>
        </p:txBody>
      </p:sp>
      <p:sp>
        <p:nvSpPr>
          <p:cNvPr id="5" name="Subtitle 4"/>
          <p:cNvSpPr>
            <a:spLocks noGrp="1"/>
          </p:cNvSpPr>
          <p:nvPr>
            <p:ph type="subTitle" idx="1"/>
          </p:nvPr>
        </p:nvSpPr>
        <p:spPr/>
        <p:txBody>
          <a:bodyPr/>
          <a:lstStyle/>
          <a:p>
            <a:endParaRPr lang="en-AU"/>
          </a:p>
        </p:txBody>
      </p:sp>
    </p:spTree>
    <p:extLst>
      <p:ext uri="{BB962C8B-B14F-4D97-AF65-F5344CB8AC3E}">
        <p14:creationId xmlns:p14="http://schemas.microsoft.com/office/powerpoint/2010/main" val="82168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Methodology</a:t>
            </a:r>
            <a:endParaRPr lang="en-AU" b="1" dirty="0"/>
          </a:p>
        </p:txBody>
      </p:sp>
      <p:sp>
        <p:nvSpPr>
          <p:cNvPr id="3" name="Content Placeholder 2"/>
          <p:cNvSpPr>
            <a:spLocks noGrp="1"/>
          </p:cNvSpPr>
          <p:nvPr>
            <p:ph idx="1"/>
          </p:nvPr>
        </p:nvSpPr>
        <p:spPr/>
        <p:txBody>
          <a:bodyPr>
            <a:normAutofit fontScale="92500"/>
          </a:bodyPr>
          <a:lstStyle/>
          <a:p>
            <a:r>
              <a:rPr lang="en-AU" dirty="0" smtClean="0"/>
              <a:t>10 focus groups in Sydney, Adelaide and Rockhampton</a:t>
            </a:r>
          </a:p>
          <a:p>
            <a:pPr lvl="1"/>
            <a:r>
              <a:rPr lang="en-AU" dirty="0"/>
              <a:t>April –</a:t>
            </a:r>
            <a:r>
              <a:rPr lang="en-AU" dirty="0" smtClean="0"/>
              <a:t>May 2016</a:t>
            </a:r>
            <a:endParaRPr lang="en-AU" dirty="0"/>
          </a:p>
          <a:p>
            <a:pPr lvl="1"/>
            <a:r>
              <a:rPr lang="en-AU" dirty="0"/>
              <a:t>Parents of children in age segments: 3-5, 6-11, 12-17</a:t>
            </a:r>
          </a:p>
          <a:p>
            <a:pPr lvl="1"/>
            <a:r>
              <a:rPr lang="en-AU" dirty="0"/>
              <a:t>Carers, non parent adults and youth</a:t>
            </a:r>
          </a:p>
          <a:p>
            <a:pPr lvl="1"/>
            <a:r>
              <a:rPr lang="en-AU" dirty="0"/>
              <a:t>High proportion of </a:t>
            </a:r>
            <a:r>
              <a:rPr lang="en-AU" dirty="0" smtClean="0"/>
              <a:t>users of streaming services, apps, internet and computer games</a:t>
            </a:r>
            <a:endParaRPr lang="en-AU" dirty="0"/>
          </a:p>
          <a:p>
            <a:endParaRPr lang="en-AU" dirty="0" smtClean="0"/>
          </a:p>
          <a:p>
            <a:r>
              <a:rPr lang="en-AU" dirty="0" smtClean="0"/>
              <a:t>National online survey n= 2,187</a:t>
            </a:r>
          </a:p>
          <a:p>
            <a:pPr lvl="1"/>
            <a:r>
              <a:rPr lang="en-AU" dirty="0"/>
              <a:t>July- </a:t>
            </a:r>
            <a:r>
              <a:rPr lang="en-AU" dirty="0" smtClean="0"/>
              <a:t>June 2016</a:t>
            </a:r>
            <a:endParaRPr lang="en-AU" dirty="0"/>
          </a:p>
          <a:p>
            <a:pPr lvl="1"/>
            <a:r>
              <a:rPr lang="en-AU" dirty="0"/>
              <a:t>Age </a:t>
            </a:r>
            <a:r>
              <a:rPr lang="en-AU" dirty="0" smtClean="0"/>
              <a:t>14-75</a:t>
            </a:r>
            <a:endParaRPr lang="en-AU" dirty="0"/>
          </a:p>
          <a:p>
            <a:pPr lvl="1"/>
            <a:r>
              <a:rPr lang="en-AU" dirty="0" smtClean="0"/>
              <a:t>Representative for age, gender and location</a:t>
            </a:r>
          </a:p>
          <a:p>
            <a:pPr lvl="1"/>
            <a:r>
              <a:rPr lang="en-AU" dirty="0" smtClean="0"/>
              <a:t>Quotas </a:t>
            </a:r>
            <a:r>
              <a:rPr lang="en-AU" dirty="0"/>
              <a:t>on ages of </a:t>
            </a:r>
            <a:r>
              <a:rPr lang="en-AU" dirty="0" smtClean="0"/>
              <a:t>respondents’ </a:t>
            </a:r>
            <a:r>
              <a:rPr lang="en-AU" dirty="0"/>
              <a:t>children to ensure </a:t>
            </a:r>
            <a:r>
              <a:rPr lang="en-AU" dirty="0" smtClean="0"/>
              <a:t>spread</a:t>
            </a:r>
          </a:p>
          <a:p>
            <a:pPr lvl="1"/>
            <a:r>
              <a:rPr lang="en-AU" dirty="0" smtClean="0"/>
              <a:t>Booster sample of 1,000 parents (weighted in reporting on overall sample) </a:t>
            </a:r>
          </a:p>
          <a:p>
            <a:pPr lvl="1"/>
            <a:endParaRPr lang="en-AU" dirty="0"/>
          </a:p>
          <a:p>
            <a:pPr marL="215993" lvl="1" indent="-215993">
              <a:buFont typeface="Arial"/>
              <a:buChar char="•"/>
            </a:pPr>
            <a:r>
              <a:rPr lang="en-AU" sz="2000" dirty="0" smtClean="0"/>
              <a:t>All study participants screened </a:t>
            </a:r>
            <a:r>
              <a:rPr lang="en-AU" sz="2000" dirty="0"/>
              <a:t>for media usage in the last month </a:t>
            </a:r>
            <a:endParaRPr lang="en-AU" sz="2000" dirty="0" smtClean="0"/>
          </a:p>
          <a:p>
            <a:pPr marL="0" lvl="1" indent="0">
              <a:buNone/>
            </a:pPr>
            <a:endParaRPr lang="en-AU" sz="2000" dirty="0"/>
          </a:p>
        </p:txBody>
      </p:sp>
    </p:spTree>
    <p:extLst>
      <p:ext uri="{BB962C8B-B14F-4D97-AF65-F5344CB8AC3E}">
        <p14:creationId xmlns:p14="http://schemas.microsoft.com/office/powerpoint/2010/main" val="341648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3600" b="1" dirty="0" smtClean="0"/>
              <a:t>Use of classification</a:t>
            </a:r>
            <a:endParaRPr lang="en-AU" sz="3600" b="1" dirty="0"/>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157467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Who uses classification most?</a:t>
            </a:r>
            <a:endParaRPr lang="en-AU" b="1" dirty="0"/>
          </a:p>
        </p:txBody>
      </p:sp>
      <p:sp>
        <p:nvSpPr>
          <p:cNvPr id="3" name="Content Placeholder 2"/>
          <p:cNvSpPr>
            <a:spLocks noGrp="1"/>
          </p:cNvSpPr>
          <p:nvPr>
            <p:ph idx="1"/>
          </p:nvPr>
        </p:nvSpPr>
        <p:spPr/>
        <p:txBody>
          <a:bodyPr>
            <a:normAutofit fontScale="92500" lnSpcReduction="20000"/>
          </a:bodyPr>
          <a:lstStyle/>
          <a:p>
            <a:pPr marL="0" indent="0">
              <a:buNone/>
            </a:pPr>
            <a:r>
              <a:rPr lang="en-AU" b="1" dirty="0" smtClean="0"/>
              <a:t>Focus groups </a:t>
            </a:r>
          </a:p>
          <a:p>
            <a:r>
              <a:rPr lang="en-AU" sz="2100" dirty="0" smtClean="0"/>
              <a:t>Parents/carers </a:t>
            </a:r>
            <a:r>
              <a:rPr lang="en-AU" sz="2100" dirty="0"/>
              <a:t>of primary school aged children were clearly most engaged with classification</a:t>
            </a:r>
          </a:p>
          <a:p>
            <a:r>
              <a:rPr lang="en-AU" dirty="0" smtClean="0"/>
              <a:t>Primary school children themselves were reported as very engaged and knowledgeable </a:t>
            </a:r>
          </a:p>
          <a:p>
            <a:r>
              <a:rPr lang="en-AU" dirty="0" smtClean="0"/>
              <a:t>Parents of early high school aged children were also highly engaged, but their use of classification and general monitoring and information seeking started to decline when their children reached approximately 13 years</a:t>
            </a:r>
          </a:p>
          <a:p>
            <a:r>
              <a:rPr lang="en-AU" dirty="0" smtClean="0"/>
              <a:t>Engagement and use by parents of preschool aged children was mixed. Many found it simple to manage media usage at this age without using classification. </a:t>
            </a:r>
            <a:endParaRPr lang="en-AU" dirty="0"/>
          </a:p>
          <a:p>
            <a:pPr marL="0" indent="0">
              <a:buNone/>
            </a:pPr>
            <a:r>
              <a:rPr lang="en-AU" sz="2100" b="1" dirty="0" smtClean="0"/>
              <a:t>Survey* </a:t>
            </a:r>
            <a:endParaRPr lang="en-AU" dirty="0" smtClean="0"/>
          </a:p>
          <a:p>
            <a:pPr lvl="1"/>
            <a:r>
              <a:rPr lang="en-AU" i="1" dirty="0" smtClean="0"/>
              <a:t>Little kids are happy to watch little kids shows so they don’t have to be checked on as much 55% </a:t>
            </a:r>
          </a:p>
          <a:p>
            <a:pPr lvl="1"/>
            <a:r>
              <a:rPr lang="en-AU" i="1" dirty="0" smtClean="0"/>
              <a:t>Shows on </a:t>
            </a:r>
            <a:r>
              <a:rPr lang="en-AU" i="1" dirty="0" err="1" smtClean="0"/>
              <a:t>ABCkids</a:t>
            </a:r>
            <a:r>
              <a:rPr lang="en-AU" i="1" dirty="0" smtClean="0"/>
              <a:t> are made for children so there’s no need to check the rating of individual shows 57%</a:t>
            </a:r>
          </a:p>
          <a:p>
            <a:pPr marL="287990" lvl="1" indent="0">
              <a:buNone/>
            </a:pPr>
            <a:endParaRPr lang="en-AU" i="1" dirty="0" smtClean="0"/>
          </a:p>
          <a:p>
            <a:pPr marL="287990" lvl="1" indent="0">
              <a:buNone/>
            </a:pPr>
            <a:r>
              <a:rPr lang="en-AU" sz="1500" dirty="0" smtClean="0"/>
              <a:t>*n = 1,131 parents/carers</a:t>
            </a:r>
            <a:endParaRPr lang="en-AU" sz="1500" dirty="0"/>
          </a:p>
        </p:txBody>
      </p:sp>
      <p:sp>
        <p:nvSpPr>
          <p:cNvPr id="4" name="TextBox 3"/>
          <p:cNvSpPr txBox="1"/>
          <p:nvPr/>
        </p:nvSpPr>
        <p:spPr>
          <a:xfrm>
            <a:off x="1043608" y="1139786"/>
            <a:ext cx="7274299" cy="369332"/>
          </a:xfrm>
          <a:prstGeom prst="rect">
            <a:avLst/>
          </a:prstGeom>
          <a:noFill/>
        </p:spPr>
        <p:txBody>
          <a:bodyPr wrap="none" rtlCol="0">
            <a:spAutoFit/>
          </a:bodyPr>
          <a:lstStyle/>
          <a:p>
            <a:r>
              <a:rPr lang="en-AU" b="1" dirty="0" smtClean="0"/>
              <a:t>Engagement with classification peaks when children are in primary school.</a:t>
            </a:r>
            <a:endParaRPr lang="en-AU" b="1" dirty="0"/>
          </a:p>
        </p:txBody>
      </p:sp>
    </p:spTree>
    <p:extLst>
      <p:ext uri="{BB962C8B-B14F-4D97-AF65-F5344CB8AC3E}">
        <p14:creationId xmlns:p14="http://schemas.microsoft.com/office/powerpoint/2010/main" val="29582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AU" b="1" dirty="0" smtClean="0"/>
              <a:t>Media used by children</a:t>
            </a:r>
            <a:endParaRPr lang="en-AU" b="1" dirty="0"/>
          </a:p>
        </p:txBody>
      </p:sp>
      <p:sp>
        <p:nvSpPr>
          <p:cNvPr id="5" name="TextBox 4"/>
          <p:cNvSpPr txBox="1"/>
          <p:nvPr/>
        </p:nvSpPr>
        <p:spPr>
          <a:xfrm>
            <a:off x="4985792" y="4725144"/>
            <a:ext cx="3744416" cy="923330"/>
          </a:xfrm>
          <a:prstGeom prst="rect">
            <a:avLst/>
          </a:prstGeom>
          <a:noFill/>
          <a:ln>
            <a:solidFill>
              <a:schemeClr val="accent1"/>
            </a:solidFill>
            <a:prstDash val="sysDot"/>
          </a:ln>
        </p:spPr>
        <p:txBody>
          <a:bodyPr wrap="square" rtlCol="0">
            <a:spAutoFit/>
          </a:bodyPr>
          <a:lstStyle/>
          <a:p>
            <a:r>
              <a:rPr lang="en-AU" dirty="0" smtClean="0"/>
              <a:t>Lower incidence of children using Netflix and Apple App Store reported in the survey than in focus groups</a:t>
            </a:r>
            <a:endParaRPr lang="en-AU" dirty="0"/>
          </a:p>
        </p:txBody>
      </p:sp>
      <p:sp>
        <p:nvSpPr>
          <p:cNvPr id="3" name="TextBox 2"/>
          <p:cNvSpPr txBox="1"/>
          <p:nvPr/>
        </p:nvSpPr>
        <p:spPr>
          <a:xfrm>
            <a:off x="1646668" y="1023848"/>
            <a:ext cx="5648406" cy="646331"/>
          </a:xfrm>
          <a:prstGeom prst="rect">
            <a:avLst/>
          </a:prstGeom>
          <a:noFill/>
        </p:spPr>
        <p:txBody>
          <a:bodyPr wrap="none" rtlCol="0">
            <a:spAutoFit/>
          </a:bodyPr>
          <a:lstStyle/>
          <a:p>
            <a:pPr algn="ctr"/>
            <a:r>
              <a:rPr lang="en-AU" b="1" dirty="0" smtClean="0"/>
              <a:t>Children use a broad range of media, including platforms </a:t>
            </a:r>
          </a:p>
          <a:p>
            <a:pPr algn="ctr"/>
            <a:r>
              <a:rPr lang="en-AU" b="1" dirty="0" smtClean="0"/>
              <a:t>which carry no Australian classification.</a:t>
            </a:r>
            <a:endParaRPr lang="en-AU" b="1" dirty="0"/>
          </a:p>
        </p:txBody>
      </p:sp>
      <p:sp>
        <p:nvSpPr>
          <p:cNvPr id="4" name="TextBox 3"/>
          <p:cNvSpPr txBox="1"/>
          <p:nvPr/>
        </p:nvSpPr>
        <p:spPr>
          <a:xfrm>
            <a:off x="6034934" y="3583818"/>
            <a:ext cx="2520280" cy="923330"/>
          </a:xfrm>
          <a:prstGeom prst="rect">
            <a:avLst/>
          </a:prstGeom>
          <a:noFill/>
          <a:ln>
            <a:solidFill>
              <a:schemeClr val="accent1"/>
            </a:solidFill>
          </a:ln>
        </p:spPr>
        <p:txBody>
          <a:bodyPr wrap="square" rtlCol="0">
            <a:spAutoFit/>
          </a:bodyPr>
          <a:lstStyle/>
          <a:p>
            <a:r>
              <a:rPr lang="en-AU" dirty="0" smtClean="0"/>
              <a:t>48% parents/carers reported children using game apps</a:t>
            </a:r>
            <a:endParaRPr lang="en-AU" dirty="0"/>
          </a:p>
        </p:txBody>
      </p:sp>
      <p:sp>
        <p:nvSpPr>
          <p:cNvPr id="7" name="TextBox 6"/>
          <p:cNvSpPr txBox="1"/>
          <p:nvPr/>
        </p:nvSpPr>
        <p:spPr>
          <a:xfrm>
            <a:off x="6520469" y="1852344"/>
            <a:ext cx="2202697" cy="646331"/>
          </a:xfrm>
          <a:prstGeom prst="rect">
            <a:avLst/>
          </a:prstGeom>
          <a:noFill/>
          <a:ln>
            <a:solidFill>
              <a:schemeClr val="accent1"/>
            </a:solidFill>
          </a:ln>
        </p:spPr>
        <p:txBody>
          <a:bodyPr wrap="square" rtlCol="0">
            <a:spAutoFit/>
          </a:bodyPr>
          <a:lstStyle/>
          <a:p>
            <a:r>
              <a:rPr lang="en-AU" dirty="0" smtClean="0"/>
              <a:t>YouTube used by children of all ages</a:t>
            </a:r>
            <a:endParaRPr lang="en-AU" dirty="0"/>
          </a:p>
        </p:txBody>
      </p:sp>
      <p:graphicFrame>
        <p:nvGraphicFramePr>
          <p:cNvPr id="9" name="Content Placeholder 8"/>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Right Brace 9"/>
          <p:cNvSpPr/>
          <p:nvPr/>
        </p:nvSpPr>
        <p:spPr>
          <a:xfrm>
            <a:off x="4835562" y="3711720"/>
            <a:ext cx="150230" cy="602951"/>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6" name="TextBox 5"/>
          <p:cNvSpPr txBox="1"/>
          <p:nvPr/>
        </p:nvSpPr>
        <p:spPr>
          <a:xfrm>
            <a:off x="364790" y="5642598"/>
            <a:ext cx="1281878" cy="523220"/>
          </a:xfrm>
          <a:prstGeom prst="rect">
            <a:avLst/>
          </a:prstGeom>
          <a:noFill/>
          <a:ln w="6350">
            <a:solidFill>
              <a:schemeClr val="bg2">
                <a:lumMod val="90000"/>
              </a:schemeClr>
            </a:solidFill>
            <a:prstDash val="solid"/>
          </a:ln>
        </p:spPr>
        <p:txBody>
          <a:bodyPr wrap="square" rtlCol="0">
            <a:spAutoFit/>
          </a:bodyPr>
          <a:lstStyle/>
          <a:p>
            <a:r>
              <a:rPr lang="en-AU" sz="1400" dirty="0" smtClean="0"/>
              <a:t>n = 1,131 parents/carers</a:t>
            </a:r>
            <a:endParaRPr lang="en-AU" sz="1400" dirty="0"/>
          </a:p>
        </p:txBody>
      </p:sp>
    </p:spTree>
    <p:extLst>
      <p:ext uri="{BB962C8B-B14F-4D97-AF65-F5344CB8AC3E}">
        <p14:creationId xmlns:p14="http://schemas.microsoft.com/office/powerpoint/2010/main" val="286412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Confidence about </a:t>
            </a:r>
            <a:r>
              <a:rPr lang="en-AU" b="1" dirty="0" smtClean="0"/>
              <a:t>media children are using</a:t>
            </a:r>
            <a:endParaRPr lang="en-AU" b="1" dirty="0"/>
          </a:p>
        </p:txBody>
      </p:sp>
      <p:sp>
        <p:nvSpPr>
          <p:cNvPr id="4" name="TextBox 3"/>
          <p:cNvSpPr txBox="1"/>
          <p:nvPr/>
        </p:nvSpPr>
        <p:spPr>
          <a:xfrm>
            <a:off x="739694" y="1185952"/>
            <a:ext cx="7931269" cy="646331"/>
          </a:xfrm>
          <a:prstGeom prst="rect">
            <a:avLst/>
          </a:prstGeom>
          <a:noFill/>
        </p:spPr>
        <p:txBody>
          <a:bodyPr wrap="square" rtlCol="0">
            <a:spAutoFit/>
          </a:bodyPr>
          <a:lstStyle/>
          <a:p>
            <a:pPr algn="r"/>
            <a:r>
              <a:rPr lang="en-AU" dirty="0" smtClean="0"/>
              <a:t>How confident do you feel about protecting children from disturbing or unsuitable material when they are using…</a:t>
            </a:r>
            <a:endParaRPr lang="en-AU" dirty="0"/>
          </a:p>
        </p:txBody>
      </p:sp>
      <p:sp>
        <p:nvSpPr>
          <p:cNvPr id="3" name="TextBox 2"/>
          <p:cNvSpPr txBox="1"/>
          <p:nvPr/>
        </p:nvSpPr>
        <p:spPr>
          <a:xfrm>
            <a:off x="287524" y="5976714"/>
            <a:ext cx="8568952" cy="369332"/>
          </a:xfrm>
          <a:prstGeom prst="rect">
            <a:avLst/>
          </a:prstGeom>
          <a:noFill/>
          <a:ln>
            <a:solidFill>
              <a:schemeClr val="accent1"/>
            </a:solidFill>
          </a:ln>
        </p:spPr>
        <p:txBody>
          <a:bodyPr wrap="square" rtlCol="0">
            <a:spAutoFit/>
          </a:bodyPr>
          <a:lstStyle/>
          <a:p>
            <a:r>
              <a:rPr lang="en-AU" dirty="0" smtClean="0"/>
              <a:t>High confidence across most media - lower for YouTube and other internet sites</a:t>
            </a:r>
            <a:endParaRPr lang="en-AU" dirty="0"/>
          </a:p>
        </p:txBody>
      </p:sp>
      <p:sp>
        <p:nvSpPr>
          <p:cNvPr id="6" name="TextBox 5"/>
          <p:cNvSpPr txBox="1"/>
          <p:nvPr/>
        </p:nvSpPr>
        <p:spPr>
          <a:xfrm>
            <a:off x="5549802" y="6395865"/>
            <a:ext cx="3306674" cy="369332"/>
          </a:xfrm>
          <a:prstGeom prst="rect">
            <a:avLst/>
          </a:prstGeom>
          <a:noFill/>
          <a:ln>
            <a:solidFill>
              <a:schemeClr val="accent1"/>
            </a:solidFill>
          </a:ln>
        </p:spPr>
        <p:txBody>
          <a:bodyPr wrap="none" rtlCol="0">
            <a:spAutoFit/>
          </a:bodyPr>
          <a:lstStyle/>
          <a:p>
            <a:r>
              <a:rPr lang="en-AU" dirty="0" smtClean="0"/>
              <a:t>Confidence lower for Google Play</a:t>
            </a:r>
            <a:endParaRPr lang="en-AU" dirty="0"/>
          </a:p>
        </p:txBody>
      </p:sp>
      <p:graphicFrame>
        <p:nvGraphicFramePr>
          <p:cNvPr id="8" name="Content Placeholder 7"/>
          <p:cNvGraphicFramePr>
            <a:graphicFrameLocks noGrp="1"/>
          </p:cNvGraphicFramePr>
          <p:nvPr>
            <p:ph idx="1"/>
            <p:extLst/>
          </p:nvPr>
        </p:nvGraphicFramePr>
        <p:xfrm>
          <a:off x="323528" y="1434393"/>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332151" y="2892150"/>
            <a:ext cx="709387" cy="3000821"/>
          </a:xfrm>
          <a:prstGeom prst="rect">
            <a:avLst/>
          </a:prstGeom>
          <a:noFill/>
          <a:ln>
            <a:solidFill>
              <a:srgbClr val="DEDEDE"/>
            </a:solidFill>
          </a:ln>
        </p:spPr>
        <p:txBody>
          <a:bodyPr wrap="square" rtlCol="0">
            <a:spAutoFit/>
          </a:bodyPr>
          <a:lstStyle/>
          <a:p>
            <a:r>
              <a:rPr lang="en-AU" sz="1050" dirty="0" smtClean="0"/>
              <a:t>n = no. parents/</a:t>
            </a:r>
          </a:p>
          <a:p>
            <a:r>
              <a:rPr lang="en-AU" sz="1050" dirty="0" smtClean="0"/>
              <a:t>carers with children using each platform. Ranges from </a:t>
            </a:r>
            <a:r>
              <a:rPr lang="en-AU" sz="1050" dirty="0" smtClean="0"/>
              <a:t>53 (presto) </a:t>
            </a:r>
            <a:r>
              <a:rPr lang="en-AU" sz="1050" dirty="0" smtClean="0"/>
              <a:t>to 617 </a:t>
            </a:r>
            <a:r>
              <a:rPr lang="en-AU" sz="1050" dirty="0" smtClean="0"/>
              <a:t>(</a:t>
            </a:r>
            <a:r>
              <a:rPr lang="en-AU" sz="1050" dirty="0" smtClean="0"/>
              <a:t>You-Tube). Note </a:t>
            </a:r>
            <a:r>
              <a:rPr lang="en-AU" sz="1050" dirty="0" smtClean="0"/>
              <a:t>small n for </a:t>
            </a:r>
            <a:r>
              <a:rPr lang="en-AU" sz="1050" dirty="0" smtClean="0"/>
              <a:t>Presto.</a:t>
            </a:r>
            <a:endParaRPr lang="en-AU" sz="1050" dirty="0"/>
          </a:p>
        </p:txBody>
      </p:sp>
    </p:spTree>
    <p:extLst>
      <p:ext uri="{BB962C8B-B14F-4D97-AF65-F5344CB8AC3E}">
        <p14:creationId xmlns:p14="http://schemas.microsoft.com/office/powerpoint/2010/main" val="2053000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How are ratings used?</a:t>
            </a:r>
            <a:endParaRPr lang="en-AU" b="1" dirty="0"/>
          </a:p>
        </p:txBody>
      </p:sp>
      <p:sp>
        <p:nvSpPr>
          <p:cNvPr id="3" name="Content Placeholder 2"/>
          <p:cNvSpPr>
            <a:spLocks noGrp="1"/>
          </p:cNvSpPr>
          <p:nvPr>
            <p:ph idx="1"/>
          </p:nvPr>
        </p:nvSpPr>
        <p:spPr>
          <a:xfrm>
            <a:off x="898919" y="1556792"/>
            <a:ext cx="8229689" cy="4525566"/>
          </a:xfrm>
        </p:spPr>
        <p:txBody>
          <a:bodyPr>
            <a:normAutofit fontScale="92500" lnSpcReduction="10000"/>
          </a:bodyPr>
          <a:lstStyle/>
          <a:p>
            <a:pPr marL="0" indent="0">
              <a:buNone/>
            </a:pPr>
            <a:r>
              <a:rPr lang="en-AU" b="1" dirty="0" smtClean="0"/>
              <a:t>Focus groups- parents/carers</a:t>
            </a:r>
          </a:p>
          <a:p>
            <a:r>
              <a:rPr lang="en-AU" dirty="0" smtClean="0"/>
              <a:t>Ratings are used by parents/carers if they are unfamiliar or uncertain</a:t>
            </a:r>
          </a:p>
          <a:p>
            <a:pPr lvl="1"/>
            <a:r>
              <a:rPr lang="en-AU" dirty="0" smtClean="0"/>
              <a:t>Other cues as to age suitability e.g. title, advertising images, trailer content, placement</a:t>
            </a:r>
          </a:p>
          <a:p>
            <a:pPr lvl="1"/>
            <a:r>
              <a:rPr lang="en-AU" dirty="0" smtClean="0"/>
              <a:t>Younger children </a:t>
            </a:r>
            <a:r>
              <a:rPr lang="en-AU" dirty="0" smtClean="0"/>
              <a:t>repeatedly use favourite </a:t>
            </a:r>
            <a:r>
              <a:rPr lang="en-AU" dirty="0" smtClean="0"/>
              <a:t>shows or </a:t>
            </a:r>
            <a:r>
              <a:rPr lang="en-AU" dirty="0" smtClean="0"/>
              <a:t>apps, reducing need to check</a:t>
            </a:r>
            <a:endParaRPr lang="en-AU" dirty="0" smtClean="0"/>
          </a:p>
          <a:p>
            <a:r>
              <a:rPr lang="en-AU" dirty="0" smtClean="0"/>
              <a:t>Rating is a </a:t>
            </a:r>
            <a:r>
              <a:rPr lang="en-AU" i="1" dirty="0" smtClean="0"/>
              <a:t>guide only</a:t>
            </a:r>
            <a:r>
              <a:rPr lang="en-AU" dirty="0" smtClean="0"/>
              <a:t> </a:t>
            </a:r>
            <a:r>
              <a:rPr lang="en-AU" dirty="0" smtClean="0"/>
              <a:t>for parents – particularly below MA 15+</a:t>
            </a:r>
          </a:p>
          <a:p>
            <a:pPr lvl="1"/>
            <a:r>
              <a:rPr lang="en-AU" dirty="0"/>
              <a:t>Familiar content can be judged as safe despite rating e.g. Star </a:t>
            </a:r>
            <a:r>
              <a:rPr lang="en-AU" dirty="0" smtClean="0"/>
              <a:t>Wars</a:t>
            </a:r>
          </a:p>
          <a:p>
            <a:pPr marL="215993" lvl="1" indent="-215993">
              <a:buFont typeface="Arial"/>
              <a:buChar char="•"/>
            </a:pPr>
            <a:r>
              <a:rPr lang="en-AU" sz="2000" dirty="0"/>
              <a:t>Rating is useful as a quick reference </a:t>
            </a:r>
            <a:r>
              <a:rPr lang="en-AU" sz="2000" dirty="0" smtClean="0"/>
              <a:t>point</a:t>
            </a:r>
            <a:endParaRPr lang="en-AU" sz="2000" dirty="0"/>
          </a:p>
          <a:p>
            <a:pPr lvl="0"/>
            <a:r>
              <a:rPr lang="en-AU" dirty="0" smtClean="0"/>
              <a:t>Parents </a:t>
            </a:r>
            <a:r>
              <a:rPr lang="en-AU" dirty="0"/>
              <a:t>most likely to check </a:t>
            </a:r>
            <a:r>
              <a:rPr lang="en-AU" dirty="0" smtClean="0"/>
              <a:t>when </a:t>
            </a:r>
            <a:r>
              <a:rPr lang="en-AU" dirty="0"/>
              <a:t>taking kids to the cinema and </a:t>
            </a:r>
            <a:r>
              <a:rPr lang="en-AU" dirty="0" smtClean="0"/>
              <a:t>buying hard </a:t>
            </a:r>
            <a:r>
              <a:rPr lang="en-AU" dirty="0"/>
              <a:t>copy games (Xbox and PS4</a:t>
            </a:r>
            <a:r>
              <a:rPr lang="en-AU" dirty="0" smtClean="0"/>
              <a:t>), or DVDs, which were less frequent </a:t>
            </a:r>
          </a:p>
          <a:p>
            <a:pPr lvl="1"/>
            <a:r>
              <a:rPr lang="en-AU" dirty="0" smtClean="0"/>
              <a:t>Cinema attendance is mostly in holidays- whereas </a:t>
            </a:r>
            <a:r>
              <a:rPr lang="en-AU" dirty="0"/>
              <a:t>TV, apps, YouTube, </a:t>
            </a:r>
            <a:r>
              <a:rPr lang="en-AU" dirty="0" smtClean="0"/>
              <a:t>Netflix are used daily</a:t>
            </a:r>
          </a:p>
          <a:p>
            <a:pPr lvl="1"/>
            <a:r>
              <a:rPr lang="en-AU" dirty="0" smtClean="0"/>
              <a:t>Similarly, hard copy games, being expensive, are purchased occasionally- and rarely for primary school and younger children</a:t>
            </a:r>
          </a:p>
          <a:p>
            <a:pPr lvl="1"/>
            <a:r>
              <a:rPr lang="en-AU" dirty="0"/>
              <a:t>Focus group participants rarely reported hiring DVDs, but a few purchased them for young children (usually familiar series or films).  </a:t>
            </a:r>
          </a:p>
          <a:p>
            <a:pPr marL="0" indent="0">
              <a:buNone/>
            </a:pPr>
            <a:endParaRPr lang="en-AU" dirty="0"/>
          </a:p>
        </p:txBody>
      </p:sp>
      <p:sp>
        <p:nvSpPr>
          <p:cNvPr id="5" name="TextBox 4"/>
          <p:cNvSpPr txBox="1"/>
          <p:nvPr/>
        </p:nvSpPr>
        <p:spPr>
          <a:xfrm>
            <a:off x="1547664" y="1118082"/>
            <a:ext cx="6036204" cy="369332"/>
          </a:xfrm>
          <a:prstGeom prst="rect">
            <a:avLst/>
          </a:prstGeom>
          <a:noFill/>
        </p:spPr>
        <p:txBody>
          <a:bodyPr wrap="none" rtlCol="0">
            <a:spAutoFit/>
          </a:bodyPr>
          <a:lstStyle/>
          <a:p>
            <a:r>
              <a:rPr lang="en-AU" b="1" dirty="0" smtClean="0"/>
              <a:t>Ratings are used as needed, rather than as a matter of course</a:t>
            </a:r>
            <a:endParaRPr lang="en-AU" b="1" dirty="0"/>
          </a:p>
        </p:txBody>
      </p:sp>
    </p:spTree>
    <p:extLst>
      <p:ext uri="{BB962C8B-B14F-4D97-AF65-F5344CB8AC3E}">
        <p14:creationId xmlns:p14="http://schemas.microsoft.com/office/powerpoint/2010/main" val="275519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How </a:t>
            </a:r>
            <a:r>
              <a:rPr lang="en-AU" b="1" dirty="0" smtClean="0"/>
              <a:t>are ratings used</a:t>
            </a:r>
            <a:r>
              <a:rPr lang="en-AU" b="1" dirty="0"/>
              <a:t>?</a:t>
            </a:r>
          </a:p>
        </p:txBody>
      </p:sp>
      <p:sp>
        <p:nvSpPr>
          <p:cNvPr id="3" name="Content Placeholder 2"/>
          <p:cNvSpPr>
            <a:spLocks noGrp="1"/>
          </p:cNvSpPr>
          <p:nvPr>
            <p:ph idx="1"/>
          </p:nvPr>
        </p:nvSpPr>
        <p:spPr/>
        <p:txBody>
          <a:bodyPr>
            <a:normAutofit fontScale="92500" lnSpcReduction="20000"/>
          </a:bodyPr>
          <a:lstStyle/>
          <a:p>
            <a:pPr marL="0" indent="0">
              <a:buNone/>
            </a:pPr>
            <a:r>
              <a:rPr lang="en-AU" b="1" dirty="0" smtClean="0"/>
              <a:t>Focus groups – own media choices</a:t>
            </a:r>
          </a:p>
          <a:p>
            <a:r>
              <a:rPr lang="en-AU" dirty="0" smtClean="0"/>
              <a:t>Adolescents </a:t>
            </a:r>
            <a:r>
              <a:rPr lang="en-AU" dirty="0"/>
              <a:t>use ratings only when seeking to avoid high level content or when visiting the cinema with younger friends (especially those yet to turn 15)</a:t>
            </a:r>
          </a:p>
          <a:p>
            <a:r>
              <a:rPr lang="en-AU" dirty="0"/>
              <a:t>Adult women will use ratings occasionally to avoid high level content</a:t>
            </a:r>
          </a:p>
          <a:p>
            <a:r>
              <a:rPr lang="en-AU" dirty="0"/>
              <a:t>A few adult men and male youth reported using ratings occasionally to avoid low level content</a:t>
            </a:r>
            <a:r>
              <a:rPr lang="en-AU" dirty="0" smtClean="0"/>
              <a:t>.</a:t>
            </a:r>
          </a:p>
          <a:p>
            <a:endParaRPr lang="en-AU" dirty="0"/>
          </a:p>
          <a:p>
            <a:pPr marL="0" indent="0">
              <a:buNone/>
            </a:pPr>
            <a:r>
              <a:rPr lang="en-AU" b="1" dirty="0" smtClean="0"/>
              <a:t>Survey*</a:t>
            </a:r>
          </a:p>
          <a:p>
            <a:r>
              <a:rPr lang="en-AU" dirty="0" smtClean="0"/>
              <a:t>15% </a:t>
            </a:r>
            <a:r>
              <a:rPr lang="en-AU" i="1" dirty="0" smtClean="0"/>
              <a:t>frequently</a:t>
            </a:r>
            <a:r>
              <a:rPr lang="en-AU" dirty="0" smtClean="0"/>
              <a:t> use ratings when choosing for themselves</a:t>
            </a:r>
            <a:endParaRPr lang="en-AU" dirty="0"/>
          </a:p>
          <a:p>
            <a:r>
              <a:rPr lang="en-AU" dirty="0" smtClean="0"/>
              <a:t>Usage of ratings over past 10 years: </a:t>
            </a:r>
          </a:p>
          <a:p>
            <a:pPr lvl="1"/>
            <a:r>
              <a:rPr lang="en-AU" dirty="0" smtClean="0"/>
              <a:t>57% unchanged</a:t>
            </a:r>
          </a:p>
          <a:p>
            <a:pPr lvl="1"/>
            <a:r>
              <a:rPr lang="en-AU" dirty="0" smtClean="0"/>
              <a:t>Changes in use mainly due to life </a:t>
            </a:r>
            <a:r>
              <a:rPr lang="en-AU" dirty="0" smtClean="0"/>
              <a:t>stage (</a:t>
            </a:r>
            <a:r>
              <a:rPr lang="en-AU" dirty="0" smtClean="0"/>
              <a:t>e.g. entering adolescence or young adulthood and reducing use; becoming a parent and increasing use)</a:t>
            </a:r>
            <a:r>
              <a:rPr lang="en-AU" dirty="0" smtClean="0"/>
              <a:t> </a:t>
            </a:r>
            <a:r>
              <a:rPr lang="en-AU" dirty="0" smtClean="0"/>
              <a:t>rather than changing perceptions of classification</a:t>
            </a:r>
          </a:p>
          <a:p>
            <a:pPr marL="287990" lvl="1" indent="0">
              <a:buNone/>
            </a:pPr>
            <a:r>
              <a:rPr lang="en-AU" dirty="0" smtClean="0"/>
              <a:t> </a:t>
            </a:r>
            <a:endParaRPr lang="en-AU" dirty="0"/>
          </a:p>
          <a:p>
            <a:pPr marL="287990" lvl="1" indent="0">
              <a:buNone/>
            </a:pPr>
            <a:r>
              <a:rPr lang="en-AU" sz="1500" dirty="0" smtClean="0"/>
              <a:t>*n = 2,187 (all respondents)</a:t>
            </a:r>
          </a:p>
        </p:txBody>
      </p:sp>
    </p:spTree>
    <p:extLst>
      <p:ext uri="{BB962C8B-B14F-4D97-AF65-F5344CB8AC3E}">
        <p14:creationId xmlns:p14="http://schemas.microsoft.com/office/powerpoint/2010/main" val="2925450697"/>
      </p:ext>
    </p:extLst>
  </p:cSld>
  <p:clrMapOvr>
    <a:masterClrMapping/>
  </p:clrMapOvr>
</p:sld>
</file>

<file path=ppt/theme/theme1.xml><?xml version="1.0" encoding="utf-8"?>
<a:theme xmlns:a="http://schemas.openxmlformats.org/drawingml/2006/main" name="DoCA Template STANDARD 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chBoardV2.potx" id="{20F24AFD-87CE-4CAB-9244-CB59B40887ED}" vid="{CEAB1578-757A-49F2-9392-131244A25C9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chBoardV2.potx" id="{20F24AFD-87CE-4CAB-9244-CB59B40887ED}" vid="{A19F820A-0146-4823-BA16-E768AEB951E0}"/>
    </a:ext>
  </a:extLst>
</a:theme>
</file>

<file path=ppt/theme/theme3.xml><?xml version="1.0" encoding="utf-8"?>
<a:theme xmlns:a="http://schemas.openxmlformats.org/drawingml/2006/main" name="Department-of-Communications-Powerpoint-template-UPDATED-16.4.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chBoardV2.potx" id="{20F24AFD-87CE-4CAB-9244-CB59B40887ED}" vid="{ABFD37BE-125C-4ECB-869E-29091D18BB90}"/>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chBoardV2.potx" id="{20F24AFD-87CE-4CAB-9244-CB59B40887ED}" vid="{EDEBC20B-5D5B-40D7-9372-933B1779B78E}"/>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chBoardV2.potx" id="{20F24AFD-87CE-4CAB-9244-CB59B40887ED}" vid="{53301433-9F81-4616-8AE8-04FB77A72DA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EFBE8787FA9545A6D27A072289FEAB" ma:contentTypeVersion="1" ma:contentTypeDescription="Create a new document." ma:contentTypeScope="" ma:versionID="e432633e96be6ba8af38a6ac8253cfd5">
  <xsd:schema xmlns:xsd="http://www.w3.org/2001/XMLSchema" xmlns:xs="http://www.w3.org/2001/XMLSchema" xmlns:p="http://schemas.microsoft.com/office/2006/metadata/properties" xmlns:ns1="http://schemas.microsoft.com/sharepoint/v3" targetNamespace="http://schemas.microsoft.com/office/2006/metadata/properties" ma:root="true" ma:fieldsID="0ff4f6aaeb25ff26f834714317456e2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664187-A9E9-43CF-B0C8-DA65CA8CFEA7}"/>
</file>

<file path=customXml/itemProps2.xml><?xml version="1.0" encoding="utf-8"?>
<ds:datastoreItem xmlns:ds="http://schemas.openxmlformats.org/officeDocument/2006/customXml" ds:itemID="{26AE5C14-F160-4EC9-8AB4-20F724A9AC1F}"/>
</file>

<file path=customXml/itemProps3.xml><?xml version="1.0" encoding="utf-8"?>
<ds:datastoreItem xmlns:ds="http://schemas.openxmlformats.org/officeDocument/2006/customXml" ds:itemID="{FEE608C7-81D3-4BDC-AF59-5CB62E223EB6}"/>
</file>

<file path=docProps/app.xml><?xml version="1.0" encoding="utf-8"?>
<Properties xmlns="http://schemas.openxmlformats.org/officeDocument/2006/extended-properties" xmlns:vt="http://schemas.openxmlformats.org/officeDocument/2006/docPropsVTypes">
  <Template>BranchBoardV2</Template>
  <TotalTime>2038</TotalTime>
  <Words>2447</Words>
  <Application>Microsoft Office PowerPoint</Application>
  <PresentationFormat>On-screen Show (4:3)</PresentationFormat>
  <Paragraphs>265</Paragraphs>
  <Slides>28</Slides>
  <Notes>28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28</vt:i4>
      </vt:variant>
    </vt:vector>
  </HeadingPairs>
  <TitlesOfParts>
    <vt:vector size="40" baseType="lpstr">
      <vt:lpstr>Calibri Light</vt:lpstr>
      <vt:lpstr>Arial Narrow</vt:lpstr>
      <vt:lpstr>Arial</vt:lpstr>
      <vt:lpstr>Gafata</vt:lpstr>
      <vt:lpstr>Calibri</vt:lpstr>
      <vt:lpstr>Open Sans</vt:lpstr>
      <vt:lpstr>Helvetica Light</vt:lpstr>
      <vt:lpstr>DoCA Template STANDARD 4.3</vt:lpstr>
      <vt:lpstr>Custom Design</vt:lpstr>
      <vt:lpstr>Department-of-Communications-Powerpoint-template-UPDATED-16.4.14</vt:lpstr>
      <vt:lpstr>1_Custom Design</vt:lpstr>
      <vt:lpstr>2_Custom Design</vt:lpstr>
      <vt:lpstr>PowerPoint Presentation</vt:lpstr>
      <vt:lpstr>Background and aims</vt:lpstr>
      <vt:lpstr>Methodology</vt:lpstr>
      <vt:lpstr>Use of classification</vt:lpstr>
      <vt:lpstr>Who uses classification most?</vt:lpstr>
      <vt:lpstr>Media used by children</vt:lpstr>
      <vt:lpstr>Confidence about media children are using</vt:lpstr>
      <vt:lpstr>How are ratings used?</vt:lpstr>
      <vt:lpstr>How are ratings used?</vt:lpstr>
      <vt:lpstr>Frequency of ratings use for children</vt:lpstr>
      <vt:lpstr>Use of ratings for children- by classified media</vt:lpstr>
      <vt:lpstr>How is consumer advice used?</vt:lpstr>
      <vt:lpstr>Use of consumer advice for children- by media</vt:lpstr>
      <vt:lpstr>How is classification used?</vt:lpstr>
      <vt:lpstr>Concern about children, youth and online content</vt:lpstr>
      <vt:lpstr>Strategies for children using internet, streaming, apps</vt:lpstr>
      <vt:lpstr>Other content filters and information sources</vt:lpstr>
      <vt:lpstr>Attitudes to the classification system</vt:lpstr>
      <vt:lpstr>Perceptions of the classification system overall</vt:lpstr>
      <vt:lpstr>Perceptions of the classification system overall</vt:lpstr>
      <vt:lpstr>Attitudes to ratings decisions for film and computer games</vt:lpstr>
      <vt:lpstr>Treatment of classifiable elements in film and computer games</vt:lpstr>
      <vt:lpstr>Attitudes to classification categories and CA</vt:lpstr>
      <vt:lpstr>Attitudes to consumer advice</vt:lpstr>
      <vt:lpstr>Attitudes to using overseas classifications</vt:lpstr>
      <vt:lpstr>Attitudes to the reach of classification</vt:lpstr>
      <vt:lpstr>Key points</vt:lpstr>
      <vt:lpstr>Questions?</vt:lpstr>
    </vt:vector>
  </TitlesOfParts>
  <Company>Department of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usage and attitudes study</dc:title>
  <dc:creator>Jones, Samantha</dc:creator>
  <cp:lastModifiedBy>Jones, Samantha</cp:lastModifiedBy>
  <cp:revision>172</cp:revision>
  <cp:lastPrinted>2016-09-16T03:47:08Z</cp:lastPrinted>
  <dcterms:created xsi:type="dcterms:W3CDTF">2016-09-13T03:53:30Z</dcterms:created>
  <dcterms:modified xsi:type="dcterms:W3CDTF">2017-02-01T00:06:42Z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0x01010089EFBE8787FA9545A6D27A072289FEAB</vt:lpwstr>
  </property>
  <property fmtid="{D5CDD505-2E9C-101B-9397-08002B2CF9AE}" pid="3" name="TrimRevisionNumber">
    <vt:i4>4</vt:i4>
  </property>
  <property fmtid="{D5CDD505-2E9C-101B-9397-08002B2CF9AE}" pid="4" name="trimRootDocClassification">
    <vt:lpwstr/>
  </property>
  <property fmtid="{D5CDD505-2E9C-101B-9397-08002B2CF9AE}" pid="5" name="trimRootDocAssigneeLocation">
    <vt:lpwstr/>
  </property>
  <property fmtid="{D5CDD505-2E9C-101B-9397-08002B2CF9AE}" pid="6" name="trimRootDocOtherContactLocation">
    <vt:lpwstr/>
  </property>
  <property fmtid="{D5CDD505-2E9C-101B-9397-08002B2CF9AE}" pid="7" name="trimRootDocACLCanUpdateMetadata_List">
    <vt:lpwstr/>
  </property>
  <property fmtid="{D5CDD505-2E9C-101B-9397-08002B2CF9AE}" pid="8" name="trimRootDocACLCanModifyAccess_List">
    <vt:lpwstr/>
  </property>
  <property fmtid="{D5CDD505-2E9C-101B-9397-08002B2CF9AE}" pid="9" name="trimRootDocACLCanUpdateDocument_List">
    <vt:lpwstr/>
  </property>
  <property fmtid="{D5CDD505-2E9C-101B-9397-08002B2CF9AE}" pid="10" name="trimRootDocACLCanViewMetadata_List">
    <vt:lpwstr/>
  </property>
  <property fmtid="{D5CDD505-2E9C-101B-9397-08002B2CF9AE}" pid="11" name="trimRootDocACLCanViewDocument_List">
    <vt:lpwstr/>
  </property>
  <property fmtid="{D5CDD505-2E9C-101B-9397-08002B2CF9AE}" pid="12" name="trimRootDocOwnerLocation">
    <vt:lpwstr/>
  </property>
  <property fmtid="{D5CDD505-2E9C-101B-9397-08002B2CF9AE}" pid="13" name="trimRootDocACLCanContributeDocuments_List">
    <vt:lpwstr/>
  </property>
</Properties>
</file>